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256" r:id="rId5"/>
    <p:sldId id="257" r:id="rId6"/>
    <p:sldId id="277" r:id="rId7"/>
    <p:sldId id="278" r:id="rId8"/>
    <p:sldId id="279" r:id="rId9"/>
    <p:sldId id="280" r:id="rId10"/>
    <p:sldId id="281" r:id="rId11"/>
    <p:sldId id="267" r:id="rId12"/>
  </p:sldIdLst>
  <p:sldSz cx="18288000" cy="10287000"/>
  <p:notesSz cx="6858000" cy="9144000"/>
  <p:embeddedFontLst>
    <p:embeddedFont>
      <p:font typeface="Quicksand" panose="020B0604020202020204" charset="0"/>
      <p:regular r:id="rId14"/>
      <p:bold r:id="rId15"/>
    </p:embeddedFont>
    <p:embeddedFont>
      <p:font typeface="Quicksand Medium" panose="020B0604020202020204" charset="0"/>
      <p:regular r:id="rId16"/>
    </p:embeddedFont>
    <p:embeddedFont>
      <p:font typeface="Quicksand Semi-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C90C34-4CAF-EE4D-3B50-0F48A9AE6498}" name="Lise Amalie Kalnes" initials="LK" userId="S::lise.kalnes@thevit.no::8bc9944a-0e13-43c5-b3d9-2cf7750d8ea0" providerId="AD"/>
  <p188:author id="{D95CC874-F9DC-6BB2-8E79-290EE2C6DFE1}" name="Hanna Sande Jacobsen" initials="HS" userId="S::Hanna.S.Jacobsen@thevit.no::b7acf0d1-645c-4d65-a8cd-eefcbe5e11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BC42B-2FED-4803-90BD-D1D003A2A8F2}" v="1" dt="2025-08-22T12:36:27.795"/>
    <p1510:client id="{B6B246B6-3152-4595-8E27-2BF1C9F649FA}" v="18" dt="2025-08-22T12:56:24.10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3" autoAdjust="0"/>
    <p:restoredTop sz="96247" autoAdjust="0"/>
  </p:normalViewPr>
  <p:slideViewPr>
    <p:cSldViewPr snapToGrid="0">
      <p:cViewPr>
        <p:scale>
          <a:sx n="74" d="100"/>
          <a:sy n="74" d="100"/>
        </p:scale>
        <p:origin x="1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Olsen" userId="f9401fc9-52f7-4567-b16a-980c21663384" providerId="ADAL" clId="{B6B246B6-3152-4595-8E27-2BF1C9F649FA}"/>
    <pc:docChg chg="undo custSel addSld delSld modSld">
      <pc:chgData name="Frank Olsen" userId="f9401fc9-52f7-4567-b16a-980c21663384" providerId="ADAL" clId="{B6B246B6-3152-4595-8E27-2BF1C9F649FA}" dt="2025-08-22T13:04:02.234" v="574" actId="47"/>
      <pc:docMkLst>
        <pc:docMk/>
      </pc:docMkLst>
      <pc:sldChg chg="modSp mod">
        <pc:chgData name="Frank Olsen" userId="f9401fc9-52f7-4567-b16a-980c21663384" providerId="ADAL" clId="{B6B246B6-3152-4595-8E27-2BF1C9F649FA}" dt="2025-08-22T13:03:24.588" v="569" actId="20577"/>
        <pc:sldMkLst>
          <pc:docMk/>
          <pc:sldMk cId="0" sldId="256"/>
        </pc:sldMkLst>
        <pc:spChg chg="mod">
          <ac:chgData name="Frank Olsen" userId="f9401fc9-52f7-4567-b16a-980c21663384" providerId="ADAL" clId="{B6B246B6-3152-4595-8E27-2BF1C9F649FA}" dt="2025-08-22T13:03:24.588" v="569" actId="20577"/>
          <ac:spMkLst>
            <pc:docMk/>
            <pc:sldMk cId="0" sldId="256"/>
            <ac:spMk id="6" creationId="{00000000-0000-0000-0000-000000000000}"/>
          </ac:spMkLst>
        </pc:spChg>
      </pc:sldChg>
      <pc:sldChg chg="modSp mod">
        <pc:chgData name="Frank Olsen" userId="f9401fc9-52f7-4567-b16a-980c21663384" providerId="ADAL" clId="{B6B246B6-3152-4595-8E27-2BF1C9F649FA}" dt="2025-08-22T13:02:35.246" v="535" actId="20577"/>
        <pc:sldMkLst>
          <pc:docMk/>
          <pc:sldMk cId="0" sldId="257"/>
        </pc:sldMkLst>
        <pc:spChg chg="mod">
          <ac:chgData name="Frank Olsen" userId="f9401fc9-52f7-4567-b16a-980c21663384" providerId="ADAL" clId="{B6B246B6-3152-4595-8E27-2BF1C9F649FA}" dt="2025-08-22T13:02:35.246" v="535" actId="20577"/>
          <ac:spMkLst>
            <pc:docMk/>
            <pc:sldMk cId="0" sldId="257"/>
            <ac:spMk id="6" creationId="{00000000-0000-0000-0000-000000000000}"/>
          </ac:spMkLst>
        </pc:spChg>
      </pc:sldChg>
      <pc:sldChg chg="del">
        <pc:chgData name="Frank Olsen" userId="f9401fc9-52f7-4567-b16a-980c21663384" providerId="ADAL" clId="{B6B246B6-3152-4595-8E27-2BF1C9F649FA}" dt="2025-08-22T13:03:35.367" v="570" actId="47"/>
        <pc:sldMkLst>
          <pc:docMk/>
          <pc:sldMk cId="0" sldId="262"/>
        </pc:sldMkLst>
      </pc:sldChg>
      <pc:sldChg chg="del">
        <pc:chgData name="Frank Olsen" userId="f9401fc9-52f7-4567-b16a-980c21663384" providerId="ADAL" clId="{B6B246B6-3152-4595-8E27-2BF1C9F649FA}" dt="2025-08-22T13:04:02.234" v="574" actId="47"/>
        <pc:sldMkLst>
          <pc:docMk/>
          <pc:sldMk cId="0" sldId="266"/>
        </pc:sldMkLst>
      </pc:sldChg>
      <pc:sldChg chg="del">
        <pc:chgData name="Frank Olsen" userId="f9401fc9-52f7-4567-b16a-980c21663384" providerId="ADAL" clId="{B6B246B6-3152-4595-8E27-2BF1C9F649FA}" dt="2025-08-22T13:03:49.372" v="572" actId="47"/>
        <pc:sldMkLst>
          <pc:docMk/>
          <pc:sldMk cId="3951494823" sldId="268"/>
        </pc:sldMkLst>
      </pc:sldChg>
      <pc:sldChg chg="modSp del mod">
        <pc:chgData name="Frank Olsen" userId="f9401fc9-52f7-4567-b16a-980c21663384" providerId="ADAL" clId="{B6B246B6-3152-4595-8E27-2BF1C9F649FA}" dt="2025-08-22T13:03:43.748" v="571" actId="47"/>
        <pc:sldMkLst>
          <pc:docMk/>
          <pc:sldMk cId="2793171955" sldId="271"/>
        </pc:sldMkLst>
        <pc:spChg chg="mod">
          <ac:chgData name="Frank Olsen" userId="f9401fc9-52f7-4567-b16a-980c21663384" providerId="ADAL" clId="{B6B246B6-3152-4595-8E27-2BF1C9F649FA}" dt="2025-08-22T12:44:10.198" v="37"/>
          <ac:spMkLst>
            <pc:docMk/>
            <pc:sldMk cId="2793171955" sldId="271"/>
            <ac:spMk id="4" creationId="{BDE2F5DF-4384-B84F-6946-A4318E69B4BD}"/>
          </ac:spMkLst>
        </pc:spChg>
      </pc:sldChg>
      <pc:sldChg chg="del">
        <pc:chgData name="Frank Olsen" userId="f9401fc9-52f7-4567-b16a-980c21663384" providerId="ADAL" clId="{B6B246B6-3152-4595-8E27-2BF1C9F649FA}" dt="2025-08-22T13:03:56.154" v="573" actId="47"/>
        <pc:sldMkLst>
          <pc:docMk/>
          <pc:sldMk cId="1426202204" sldId="276"/>
        </pc:sldMkLst>
      </pc:sldChg>
      <pc:sldChg chg="modSp add mod">
        <pc:chgData name="Frank Olsen" userId="f9401fc9-52f7-4567-b16a-980c21663384" providerId="ADAL" clId="{B6B246B6-3152-4595-8E27-2BF1C9F649FA}" dt="2025-08-22T12:42:31.807" v="29" actId="20577"/>
        <pc:sldMkLst>
          <pc:docMk/>
          <pc:sldMk cId="1815715474" sldId="277"/>
        </pc:sldMkLst>
        <pc:spChg chg="mod">
          <ac:chgData name="Frank Olsen" userId="f9401fc9-52f7-4567-b16a-980c21663384" providerId="ADAL" clId="{B6B246B6-3152-4595-8E27-2BF1C9F649FA}" dt="2025-08-22T12:42:31.807" v="29" actId="20577"/>
          <ac:spMkLst>
            <pc:docMk/>
            <pc:sldMk cId="1815715474" sldId="277"/>
            <ac:spMk id="3" creationId="{9F4C6B74-0076-980F-A3B3-9F49C8D45E44}"/>
          </ac:spMkLst>
        </pc:spChg>
        <pc:spChg chg="mod">
          <ac:chgData name="Frank Olsen" userId="f9401fc9-52f7-4567-b16a-980c21663384" providerId="ADAL" clId="{B6B246B6-3152-4595-8E27-2BF1C9F649FA}" dt="2025-08-22T12:41:42.817" v="4" actId="20577"/>
          <ac:spMkLst>
            <pc:docMk/>
            <pc:sldMk cId="1815715474" sldId="277"/>
            <ac:spMk id="7" creationId="{6592EA9F-C655-6BCA-5DF8-B39CA50F9A0A}"/>
          </ac:spMkLst>
        </pc:spChg>
      </pc:sldChg>
      <pc:sldChg chg="modSp add del">
        <pc:chgData name="Frank Olsen" userId="f9401fc9-52f7-4567-b16a-980c21663384" providerId="ADAL" clId="{B6B246B6-3152-4595-8E27-2BF1C9F649FA}" dt="2025-08-22T12:43:45.621" v="33"/>
        <pc:sldMkLst>
          <pc:docMk/>
          <pc:sldMk cId="1088404814" sldId="278"/>
        </pc:sldMkLst>
        <pc:spChg chg="mod">
          <ac:chgData name="Frank Olsen" userId="f9401fc9-52f7-4567-b16a-980c21663384" providerId="ADAL" clId="{B6B246B6-3152-4595-8E27-2BF1C9F649FA}" dt="2025-08-22T12:43:45.091" v="32"/>
          <ac:spMkLst>
            <pc:docMk/>
            <pc:sldMk cId="1088404814" sldId="278"/>
            <ac:spMk id="4" creationId="{F0E806B5-FFEE-0F2E-BF33-38B727382BCE}"/>
          </ac:spMkLst>
        </pc:spChg>
      </pc:sldChg>
      <pc:sldChg chg="modSp add mod">
        <pc:chgData name="Frank Olsen" userId="f9401fc9-52f7-4567-b16a-980c21663384" providerId="ADAL" clId="{B6B246B6-3152-4595-8E27-2BF1C9F649FA}" dt="2025-08-22T12:47:00.802" v="123" actId="20577"/>
        <pc:sldMkLst>
          <pc:docMk/>
          <pc:sldMk cId="4233857246" sldId="278"/>
        </pc:sldMkLst>
        <pc:spChg chg="mod">
          <ac:chgData name="Frank Olsen" userId="f9401fc9-52f7-4567-b16a-980c21663384" providerId="ADAL" clId="{B6B246B6-3152-4595-8E27-2BF1C9F649FA}" dt="2025-08-22T12:47:00.802" v="123" actId="20577"/>
          <ac:spMkLst>
            <pc:docMk/>
            <pc:sldMk cId="4233857246" sldId="278"/>
            <ac:spMk id="2" creationId="{A18E8767-D1DE-9064-D94D-E3FB747285B8}"/>
          </ac:spMkLst>
        </pc:spChg>
        <pc:spChg chg="mod">
          <ac:chgData name="Frank Olsen" userId="f9401fc9-52f7-4567-b16a-980c21663384" providerId="ADAL" clId="{B6B246B6-3152-4595-8E27-2BF1C9F649FA}" dt="2025-08-22T12:45:31.500" v="46" actId="108"/>
          <ac:spMkLst>
            <pc:docMk/>
            <pc:sldMk cId="4233857246" sldId="278"/>
            <ac:spMk id="4" creationId="{D5812040-9B55-283A-7BC2-B543620BBC89}"/>
          </ac:spMkLst>
        </pc:spChg>
      </pc:sldChg>
      <pc:sldChg chg="modSp add mod">
        <pc:chgData name="Frank Olsen" userId="f9401fc9-52f7-4567-b16a-980c21663384" providerId="ADAL" clId="{B6B246B6-3152-4595-8E27-2BF1C9F649FA}" dt="2025-08-22T12:52:12.490" v="172" actId="20577"/>
        <pc:sldMkLst>
          <pc:docMk/>
          <pc:sldMk cId="915575910" sldId="279"/>
        </pc:sldMkLst>
        <pc:spChg chg="mod">
          <ac:chgData name="Frank Olsen" userId="f9401fc9-52f7-4567-b16a-980c21663384" providerId="ADAL" clId="{B6B246B6-3152-4595-8E27-2BF1C9F649FA}" dt="2025-08-22T12:52:12.490" v="172" actId="20577"/>
          <ac:spMkLst>
            <pc:docMk/>
            <pc:sldMk cId="915575910" sldId="279"/>
            <ac:spMk id="5" creationId="{3F358214-6F03-2598-4E7D-97D1CCC8F1C0}"/>
          </ac:spMkLst>
        </pc:spChg>
        <pc:spChg chg="mod">
          <ac:chgData name="Frank Olsen" userId="f9401fc9-52f7-4567-b16a-980c21663384" providerId="ADAL" clId="{B6B246B6-3152-4595-8E27-2BF1C9F649FA}" dt="2025-08-22T12:51:27.186" v="143" actId="20577"/>
          <ac:spMkLst>
            <pc:docMk/>
            <pc:sldMk cId="915575910" sldId="279"/>
            <ac:spMk id="6" creationId="{B046587B-0CE6-53DF-827C-D57A0F9ED912}"/>
          </ac:spMkLst>
        </pc:spChg>
        <pc:spChg chg="mod">
          <ac:chgData name="Frank Olsen" userId="f9401fc9-52f7-4567-b16a-980c21663384" providerId="ADAL" clId="{B6B246B6-3152-4595-8E27-2BF1C9F649FA}" dt="2025-08-22T12:51:32.232" v="144" actId="20577"/>
          <ac:spMkLst>
            <pc:docMk/>
            <pc:sldMk cId="915575910" sldId="279"/>
            <ac:spMk id="7" creationId="{6CB04856-325E-F994-CC29-CA3D81B591E2}"/>
          </ac:spMkLst>
        </pc:spChg>
      </pc:sldChg>
      <pc:sldChg chg="modSp add mod">
        <pc:chgData name="Frank Olsen" userId="f9401fc9-52f7-4567-b16a-980c21663384" providerId="ADAL" clId="{B6B246B6-3152-4595-8E27-2BF1C9F649FA}" dt="2025-08-22T12:54:37.193" v="229" actId="5793"/>
        <pc:sldMkLst>
          <pc:docMk/>
          <pc:sldMk cId="1854908493" sldId="280"/>
        </pc:sldMkLst>
        <pc:spChg chg="mod">
          <ac:chgData name="Frank Olsen" userId="f9401fc9-52f7-4567-b16a-980c21663384" providerId="ADAL" clId="{B6B246B6-3152-4595-8E27-2BF1C9F649FA}" dt="2025-08-22T12:54:37.193" v="229" actId="5793"/>
          <ac:spMkLst>
            <pc:docMk/>
            <pc:sldMk cId="1854908493" sldId="280"/>
            <ac:spMk id="2" creationId="{7D3663A9-4DB0-4B58-5781-6074DB955AEC}"/>
          </ac:spMkLst>
        </pc:spChg>
        <pc:spChg chg="mod">
          <ac:chgData name="Frank Olsen" userId="f9401fc9-52f7-4567-b16a-980c21663384" providerId="ADAL" clId="{B6B246B6-3152-4595-8E27-2BF1C9F649FA}" dt="2025-08-22T12:53:25.646" v="223" actId="20577"/>
          <ac:spMkLst>
            <pc:docMk/>
            <pc:sldMk cId="1854908493" sldId="280"/>
            <ac:spMk id="5" creationId="{00F9D28D-2AAB-3081-8C8D-D432F7203BDA}"/>
          </ac:spMkLst>
        </pc:spChg>
      </pc:sldChg>
      <pc:sldChg chg="modSp add mod">
        <pc:chgData name="Frank Olsen" userId="f9401fc9-52f7-4567-b16a-980c21663384" providerId="ADAL" clId="{B6B246B6-3152-4595-8E27-2BF1C9F649FA}" dt="2025-08-22T12:56:52.191" v="324" actId="20577"/>
        <pc:sldMkLst>
          <pc:docMk/>
          <pc:sldMk cId="3290787210" sldId="281"/>
        </pc:sldMkLst>
        <pc:spChg chg="mod">
          <ac:chgData name="Frank Olsen" userId="f9401fc9-52f7-4567-b16a-980c21663384" providerId="ADAL" clId="{B6B246B6-3152-4595-8E27-2BF1C9F649FA}" dt="2025-08-22T12:56:52.191" v="324" actId="20577"/>
          <ac:spMkLst>
            <pc:docMk/>
            <pc:sldMk cId="3290787210" sldId="281"/>
            <ac:spMk id="3" creationId="{F76035CE-0C01-F9E7-52A7-DE2AB2AEF437}"/>
          </ac:spMkLst>
        </pc:spChg>
        <pc:spChg chg="mod">
          <ac:chgData name="Frank Olsen" userId="f9401fc9-52f7-4567-b16a-980c21663384" providerId="ADAL" clId="{B6B246B6-3152-4595-8E27-2BF1C9F649FA}" dt="2025-08-22T12:55:42.190" v="291" actId="20577"/>
          <ac:spMkLst>
            <pc:docMk/>
            <pc:sldMk cId="3290787210" sldId="281"/>
            <ac:spMk id="6" creationId="{08F1B994-72B7-5FC0-2010-7A05A6BDAD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B69DF-1302-6671-1192-7048614EBB9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D1C4F3-DA38-7559-DB54-3AF1A7BBE10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FD5E265-0560-00EA-EF25-F1B7C77477B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D3AA7FD-0068-1F3C-6EC5-FC732702EDC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FD15266-7503-FE92-46B6-083C4036C43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CE516894-A9FF-36A2-218A-F073FD1D2CE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ED93004-011E-21DC-752A-1E56F7AAD98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9433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9F681-D262-E9A9-7308-42647693ED5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DD07EB-9AF2-A3A7-380B-B8BF988136E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589A797-810F-9500-3BD8-0DEB36197C7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0EA9C02-D90C-7EB0-BB8E-150B62623AD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791412B-96BE-0020-73BE-9F1124D1A5B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5D228C20-348A-CAAE-965E-5182C353EF8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6CCD984-A82D-2173-30E2-0E3F3E7BCC5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1430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233F"/>
        </a:solidFill>
        <a:effectLst/>
      </p:bgPr>
    </p:bg>
    <p:spTree>
      <p:nvGrpSpPr>
        <p:cNvPr id="1" name=""/>
        <p:cNvGrpSpPr/>
        <p:nvPr/>
      </p:nvGrpSpPr>
      <p:grpSpPr>
        <a:xfrm>
          <a:off x="0" y="0"/>
          <a:ext cx="0" cy="0"/>
          <a:chOff x="0" y="0"/>
          <a:chExt cx="0" cy="0"/>
        </a:xfrm>
      </p:grpSpPr>
      <p:sp>
        <p:nvSpPr>
          <p:cNvPr id="2" name="Freeform 2"/>
          <p:cNvSpPr/>
          <p:nvPr/>
        </p:nvSpPr>
        <p:spPr>
          <a:xfrm>
            <a:off x="15472860" y="8607371"/>
            <a:ext cx="2415037" cy="1301858"/>
          </a:xfrm>
          <a:custGeom>
            <a:avLst/>
            <a:gdLst/>
            <a:ahLst/>
            <a:cxnLst/>
            <a:rect l="l" t="t" r="r" b="b"/>
            <a:pathLst>
              <a:path w="2415037" h="1301858">
                <a:moveTo>
                  <a:pt x="0" y="0"/>
                </a:moveTo>
                <a:lnTo>
                  <a:pt x="2415037" y="0"/>
                </a:lnTo>
                <a:lnTo>
                  <a:pt x="2415037" y="1301858"/>
                </a:lnTo>
                <a:lnTo>
                  <a:pt x="0" y="1301858"/>
                </a:lnTo>
                <a:lnTo>
                  <a:pt x="0" y="0"/>
                </a:lnTo>
                <a:close/>
              </a:path>
            </a:pathLst>
          </a:custGeom>
          <a:blipFill>
            <a:blip r:embed="rId2"/>
            <a:stretch>
              <a:fillRect l="-97" r="-97"/>
            </a:stretch>
          </a:blipFill>
        </p:spPr>
        <p:txBody>
          <a:bodyPr/>
          <a:lstStyle/>
          <a:p>
            <a:endParaRPr lang="nb-NO"/>
          </a:p>
        </p:txBody>
      </p:sp>
      <p:grpSp>
        <p:nvGrpSpPr>
          <p:cNvPr id="3" name="Group 3"/>
          <p:cNvGrpSpPr/>
          <p:nvPr/>
        </p:nvGrpSpPr>
        <p:grpSpPr>
          <a:xfrm>
            <a:off x="-18170" y="0"/>
            <a:ext cx="668619" cy="10287000"/>
            <a:chOff x="0" y="0"/>
            <a:chExt cx="891492" cy="13716000"/>
          </a:xfrm>
        </p:grpSpPr>
        <p:sp>
          <p:nvSpPr>
            <p:cNvPr id="4" name="Freeform 4"/>
            <p:cNvSpPr/>
            <p:nvPr/>
          </p:nvSpPr>
          <p:spPr>
            <a:xfrm>
              <a:off x="0" y="0"/>
              <a:ext cx="891540" cy="13716000"/>
            </a:xfrm>
            <a:custGeom>
              <a:avLst/>
              <a:gdLst/>
              <a:ahLst/>
              <a:cxnLst/>
              <a:rect l="l" t="t" r="r" b="b"/>
              <a:pathLst>
                <a:path w="891540" h="13716000">
                  <a:moveTo>
                    <a:pt x="0" y="0"/>
                  </a:moveTo>
                  <a:lnTo>
                    <a:pt x="891540" y="0"/>
                  </a:lnTo>
                  <a:lnTo>
                    <a:pt x="891540" y="13716000"/>
                  </a:lnTo>
                  <a:lnTo>
                    <a:pt x="0" y="13716000"/>
                  </a:lnTo>
                  <a:close/>
                </a:path>
              </a:pathLst>
            </a:custGeom>
            <a:solidFill>
              <a:srgbClr val="1B233F"/>
            </a:solidFill>
          </p:spPr>
          <p:txBody>
            <a:bodyPr/>
            <a:lstStyle/>
            <a:p>
              <a:endParaRPr lang="nb-NO"/>
            </a:p>
          </p:txBody>
        </p:sp>
      </p:grpSp>
      <p:sp>
        <p:nvSpPr>
          <p:cNvPr id="5" name="AutoShape 5"/>
          <p:cNvSpPr/>
          <p:nvPr/>
        </p:nvSpPr>
        <p:spPr>
          <a:xfrm flipV="1">
            <a:off x="1028844" y="6711350"/>
            <a:ext cx="12169571" cy="14403"/>
          </a:xfrm>
          <a:prstGeom prst="line">
            <a:avLst/>
          </a:prstGeom>
          <a:ln w="57150" cap="rnd">
            <a:solidFill>
              <a:srgbClr val="01A0B9"/>
            </a:solidFill>
            <a:prstDash val="solid"/>
            <a:headEnd type="none" w="sm" len="sm"/>
            <a:tailEnd type="none" w="sm" len="sm"/>
          </a:ln>
        </p:spPr>
        <p:txBody>
          <a:bodyPr/>
          <a:lstStyle/>
          <a:p>
            <a:endParaRPr lang="nb-NO"/>
          </a:p>
        </p:txBody>
      </p:sp>
      <p:sp>
        <p:nvSpPr>
          <p:cNvPr id="6" name="TextBox 6"/>
          <p:cNvSpPr txBox="1"/>
          <p:nvPr/>
        </p:nvSpPr>
        <p:spPr>
          <a:xfrm>
            <a:off x="1028844" y="5810090"/>
            <a:ext cx="12715283" cy="743793"/>
          </a:xfrm>
          <a:prstGeom prst="rect">
            <a:avLst/>
          </a:prstGeom>
        </p:spPr>
        <p:txBody>
          <a:bodyPr lIns="0" tIns="0" rIns="0" bIns="0" rtlCol="0" anchor="t">
            <a:spAutoFit/>
          </a:bodyPr>
          <a:lstStyle/>
          <a:p>
            <a:pPr algn="just">
              <a:lnSpc>
                <a:spcPts val="5832"/>
              </a:lnSpc>
            </a:pPr>
            <a:r>
              <a:rPr lang="nb-NO" sz="5400" spc="-32" dirty="0" err="1">
                <a:solidFill>
                  <a:srgbClr val="D5A747"/>
                </a:solidFill>
                <a:latin typeface="Quicksand Medium"/>
              </a:rPr>
              <a:t>Transparency</a:t>
            </a:r>
            <a:r>
              <a:rPr lang="nb-NO" sz="5400" spc="-32" dirty="0">
                <a:solidFill>
                  <a:srgbClr val="D5A747"/>
                </a:solidFill>
                <a:latin typeface="Quicksand Medium"/>
              </a:rPr>
              <a:t> Report</a:t>
            </a:r>
            <a:endParaRPr lang="nb-NO" sz="5400" spc="-32" noProof="0" dirty="0">
              <a:solidFill>
                <a:srgbClr val="D5A747"/>
              </a:solidFill>
              <a:latin typeface="Quicksand Medium"/>
            </a:endParaRPr>
          </a:p>
        </p:txBody>
      </p:sp>
      <p:sp>
        <p:nvSpPr>
          <p:cNvPr id="7" name="TextBox 7"/>
          <p:cNvSpPr txBox="1"/>
          <p:nvPr/>
        </p:nvSpPr>
        <p:spPr>
          <a:xfrm>
            <a:off x="1028844" y="7125804"/>
            <a:ext cx="12715284" cy="743793"/>
          </a:xfrm>
          <a:prstGeom prst="rect">
            <a:avLst/>
          </a:prstGeom>
        </p:spPr>
        <p:txBody>
          <a:bodyPr lIns="0" tIns="0" rIns="0" bIns="0" rtlCol="0" anchor="t">
            <a:spAutoFit/>
          </a:bodyPr>
          <a:lstStyle/>
          <a:p>
            <a:pPr algn="just">
              <a:lnSpc>
                <a:spcPts val="2916"/>
              </a:lnSpc>
            </a:pPr>
            <a:r>
              <a:rPr lang="en-US" sz="2700" spc="25">
                <a:solidFill>
                  <a:srgbClr val="D5A747"/>
                </a:solidFill>
                <a:latin typeface="Quicksand Semi-Bold"/>
              </a:rPr>
              <a:t>TheVIT AS</a:t>
            </a:r>
          </a:p>
          <a:p>
            <a:pPr algn="just">
              <a:lnSpc>
                <a:spcPts val="2916"/>
              </a:lnSpc>
            </a:pPr>
            <a:r>
              <a:rPr lang="en-US" sz="2700" spc="25">
                <a:solidFill>
                  <a:srgbClr val="D5A747"/>
                </a:solidFill>
                <a:latin typeface="Quicksand" pitchFamily="2" charset="0"/>
              </a:rPr>
              <a:t>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43018" y="350998"/>
            <a:ext cx="2415038" cy="1301858"/>
          </a:xfrm>
          <a:custGeom>
            <a:avLst/>
            <a:gdLst/>
            <a:ahLst/>
            <a:cxnLst/>
            <a:rect l="l" t="t" r="r" b="b"/>
            <a:pathLst>
              <a:path w="2415038" h="1301858">
                <a:moveTo>
                  <a:pt x="0" y="0"/>
                </a:moveTo>
                <a:lnTo>
                  <a:pt x="2415037" y="0"/>
                </a:lnTo>
                <a:lnTo>
                  <a:pt x="2415037" y="1301858"/>
                </a:lnTo>
                <a:lnTo>
                  <a:pt x="0" y="1301858"/>
                </a:lnTo>
                <a:lnTo>
                  <a:pt x="0" y="0"/>
                </a:lnTo>
                <a:close/>
              </a:path>
            </a:pathLst>
          </a:custGeom>
          <a:blipFill>
            <a:blip r:embed="rId2"/>
            <a:stretch>
              <a:fillRect l="-97" r="-97"/>
            </a:stretch>
          </a:blipFill>
        </p:spPr>
        <p:txBody>
          <a:bodyPr/>
          <a:lstStyle/>
          <a:p>
            <a:endParaRPr lang="nb-NO"/>
          </a:p>
        </p:txBody>
      </p:sp>
      <p:sp>
        <p:nvSpPr>
          <p:cNvPr id="3" name="Freeform 3" descr="Et bilde som inneholder innendørs  Automatisk generert beskrivelse"/>
          <p:cNvSpPr/>
          <p:nvPr/>
        </p:nvSpPr>
        <p:spPr>
          <a:xfrm>
            <a:off x="914400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3"/>
            <a:stretch>
              <a:fillRect l="-11014" t="-66406" r="-38723" b="-33325"/>
            </a:stretch>
          </a:blipFill>
        </p:spPr>
        <p:txBody>
          <a:bodyPr/>
          <a:lstStyle/>
          <a:p>
            <a:endParaRPr lang="nb-NO"/>
          </a:p>
        </p:txBody>
      </p:sp>
      <p:sp>
        <p:nvSpPr>
          <p:cNvPr id="4" name="Freeform 4"/>
          <p:cNvSpPr/>
          <p:nvPr/>
        </p:nvSpPr>
        <p:spPr>
          <a:xfrm>
            <a:off x="15369582" y="8434580"/>
            <a:ext cx="2459194" cy="1439746"/>
          </a:xfrm>
          <a:custGeom>
            <a:avLst/>
            <a:gdLst/>
            <a:ahLst/>
            <a:cxnLst/>
            <a:rect l="l" t="t" r="r" b="b"/>
            <a:pathLst>
              <a:path w="2459194" h="1439746">
                <a:moveTo>
                  <a:pt x="0" y="0"/>
                </a:moveTo>
                <a:lnTo>
                  <a:pt x="2459194" y="0"/>
                </a:lnTo>
                <a:lnTo>
                  <a:pt x="2459194" y="1439747"/>
                </a:lnTo>
                <a:lnTo>
                  <a:pt x="0" y="1439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sp>
        <p:nvSpPr>
          <p:cNvPr id="5" name="AutoShape 5"/>
          <p:cNvSpPr/>
          <p:nvPr/>
        </p:nvSpPr>
        <p:spPr>
          <a:xfrm>
            <a:off x="1028700" y="1989469"/>
            <a:ext cx="3947140" cy="0"/>
          </a:xfrm>
          <a:prstGeom prst="line">
            <a:avLst/>
          </a:prstGeom>
          <a:ln w="57150" cap="rnd">
            <a:solidFill>
              <a:srgbClr val="006572"/>
            </a:solidFill>
            <a:prstDash val="solid"/>
            <a:headEnd type="none" w="sm" len="sm"/>
            <a:tailEnd type="none" w="sm" len="sm"/>
          </a:ln>
        </p:spPr>
        <p:txBody>
          <a:bodyPr/>
          <a:lstStyle/>
          <a:p>
            <a:endParaRPr lang="nb-NO"/>
          </a:p>
        </p:txBody>
      </p:sp>
      <p:sp>
        <p:nvSpPr>
          <p:cNvPr id="6" name="TextBox 6"/>
          <p:cNvSpPr txBox="1"/>
          <p:nvPr/>
        </p:nvSpPr>
        <p:spPr>
          <a:xfrm>
            <a:off x="1028699" y="4010787"/>
            <a:ext cx="7159957" cy="2000548"/>
          </a:xfrm>
          <a:prstGeom prst="rect">
            <a:avLst/>
          </a:prstGeom>
        </p:spPr>
        <p:txBody>
          <a:bodyPr wrap="square" lIns="0" tIns="0" rIns="0" bIns="0" rtlCol="0" anchor="t">
            <a:spAutoFit/>
          </a:bodyPr>
          <a:lstStyle/>
          <a:p>
            <a:pPr marL="457200" indent="-457200" algn="l">
              <a:lnSpc>
                <a:spcPts val="2592"/>
              </a:lnSpc>
              <a:buFont typeface="+mj-lt"/>
              <a:buAutoNum type="arabicPeriod"/>
            </a:pPr>
            <a:r>
              <a:rPr lang="nb-NO" sz="2400" spc="22" noProof="0" dirty="0" err="1">
                <a:latin typeface="Quicksand"/>
              </a:rPr>
              <a:t>About</a:t>
            </a:r>
            <a:r>
              <a:rPr lang="nb-NO" sz="2400" spc="22" noProof="0" dirty="0">
                <a:latin typeface="Quicksand"/>
              </a:rPr>
              <a:t> TheVIT</a:t>
            </a:r>
          </a:p>
          <a:p>
            <a:pPr marL="457200" indent="-457200" algn="l">
              <a:lnSpc>
                <a:spcPts val="2592"/>
              </a:lnSpc>
              <a:buFont typeface="+mj-lt"/>
              <a:buAutoNum type="arabicPeriod"/>
            </a:pPr>
            <a:r>
              <a:rPr lang="nb-NO" sz="2400" spc="22" noProof="0" dirty="0" err="1">
                <a:latin typeface="Quicksand"/>
              </a:rPr>
              <a:t>Conduction</a:t>
            </a:r>
            <a:r>
              <a:rPr lang="nb-NO" sz="2400" spc="22" noProof="0" dirty="0">
                <a:latin typeface="Quicksand"/>
              </a:rPr>
              <a:t> </a:t>
            </a:r>
            <a:r>
              <a:rPr lang="nb-NO" sz="2400" spc="22" noProof="0" dirty="0" err="1">
                <a:latin typeface="Quicksand"/>
              </a:rPr>
              <a:t>this</a:t>
            </a:r>
            <a:r>
              <a:rPr lang="nb-NO" sz="2400" spc="22" noProof="0" dirty="0">
                <a:latin typeface="Quicksand"/>
              </a:rPr>
              <a:t> </a:t>
            </a:r>
            <a:r>
              <a:rPr lang="nb-NO" sz="2400" spc="22" noProof="0" dirty="0" err="1">
                <a:latin typeface="Quicksand"/>
              </a:rPr>
              <a:t>yars</a:t>
            </a:r>
            <a:r>
              <a:rPr lang="nb-NO" sz="2400" spc="22" noProof="0" dirty="0">
                <a:latin typeface="Quicksand"/>
              </a:rPr>
              <a:t> due diligence </a:t>
            </a:r>
            <a:r>
              <a:rPr lang="nb-NO" sz="2400" spc="22" noProof="0" dirty="0" err="1">
                <a:latin typeface="Quicksand"/>
              </a:rPr>
              <a:t>assessment</a:t>
            </a:r>
            <a:endParaRPr lang="nb-NO" sz="2400" spc="22" noProof="0" dirty="0">
              <a:latin typeface="Quicksand"/>
            </a:endParaRPr>
          </a:p>
          <a:p>
            <a:pPr marL="457200" indent="-457200" algn="l">
              <a:lnSpc>
                <a:spcPts val="2592"/>
              </a:lnSpc>
              <a:buFont typeface="+mj-lt"/>
              <a:buAutoNum type="arabicPeriod"/>
            </a:pPr>
            <a:r>
              <a:rPr lang="nb-NO" sz="2400" spc="22" noProof="0" dirty="0" err="1">
                <a:latin typeface="Quicksand"/>
              </a:rPr>
              <a:t>Assessed</a:t>
            </a:r>
            <a:r>
              <a:rPr lang="nb-NO" sz="2400" spc="22" noProof="0" dirty="0">
                <a:latin typeface="Quicksand"/>
              </a:rPr>
              <a:t> risk</a:t>
            </a:r>
          </a:p>
          <a:p>
            <a:pPr marL="457200" indent="-457200" algn="l">
              <a:lnSpc>
                <a:spcPts val="2592"/>
              </a:lnSpc>
              <a:buFont typeface="+mj-lt"/>
              <a:buAutoNum type="arabicPeriod"/>
            </a:pPr>
            <a:r>
              <a:rPr lang="nb-NO" sz="2400" spc="22" dirty="0">
                <a:latin typeface="Quicksand"/>
              </a:rPr>
              <a:t>Risk-</a:t>
            </a:r>
            <a:r>
              <a:rPr lang="nb-NO" sz="2400" spc="22" dirty="0" err="1">
                <a:latin typeface="Quicksand"/>
              </a:rPr>
              <a:t>mitigating</a:t>
            </a:r>
            <a:r>
              <a:rPr lang="nb-NO" sz="2400" spc="22" dirty="0">
                <a:latin typeface="Quicksand"/>
              </a:rPr>
              <a:t> </a:t>
            </a:r>
            <a:r>
              <a:rPr lang="nb-NO" sz="2400" spc="22" dirty="0" err="1">
                <a:latin typeface="Quicksand"/>
              </a:rPr>
              <a:t>measures</a:t>
            </a:r>
            <a:endParaRPr lang="nb-NO" sz="2400" spc="22" noProof="0" dirty="0">
              <a:latin typeface="Quicksand"/>
            </a:endParaRPr>
          </a:p>
          <a:p>
            <a:pPr marL="457200" indent="-457200" algn="l">
              <a:lnSpc>
                <a:spcPts val="2592"/>
              </a:lnSpc>
              <a:buFont typeface="+mj-lt"/>
              <a:buAutoNum type="arabicPeriod"/>
            </a:pPr>
            <a:r>
              <a:rPr lang="nb-NO" sz="2400" spc="22" dirty="0">
                <a:latin typeface="Quicksand"/>
              </a:rPr>
              <a:t>Questions </a:t>
            </a:r>
            <a:r>
              <a:rPr lang="nb-NO" sz="2400" spc="22" dirty="0" err="1">
                <a:latin typeface="Quicksand"/>
              </a:rPr>
              <a:t>regarding</a:t>
            </a:r>
            <a:r>
              <a:rPr lang="nb-NO" sz="2400" spc="22" dirty="0">
                <a:latin typeface="Quicksand"/>
              </a:rPr>
              <a:t> </a:t>
            </a:r>
            <a:r>
              <a:rPr lang="nb-NO" sz="2400" spc="22" dirty="0" err="1">
                <a:latin typeface="Quicksand"/>
              </a:rPr>
              <a:t>this</a:t>
            </a:r>
            <a:r>
              <a:rPr lang="nb-NO" sz="2400" spc="22" dirty="0">
                <a:latin typeface="Quicksand"/>
              </a:rPr>
              <a:t> statement</a:t>
            </a:r>
            <a:endParaRPr lang="nb-NO" sz="2400" spc="22" noProof="0" dirty="0">
              <a:latin typeface="Quicksand"/>
            </a:endParaRPr>
          </a:p>
          <a:p>
            <a:pPr marL="434340" lvl="1" indent="-217170" algn="l">
              <a:lnSpc>
                <a:spcPts val="2592"/>
              </a:lnSpc>
            </a:pPr>
            <a:endParaRPr lang="nb-NO" sz="2400" spc="22" noProof="0" dirty="0">
              <a:solidFill>
                <a:srgbClr val="011F41"/>
              </a:solidFill>
              <a:latin typeface="Quicksand"/>
            </a:endParaRPr>
          </a:p>
        </p:txBody>
      </p:sp>
      <p:sp>
        <p:nvSpPr>
          <p:cNvPr id="7" name="TextBox 7"/>
          <p:cNvSpPr txBox="1"/>
          <p:nvPr/>
        </p:nvSpPr>
        <p:spPr>
          <a:xfrm>
            <a:off x="1028700" y="1095375"/>
            <a:ext cx="15590520" cy="663702"/>
          </a:xfrm>
          <a:prstGeom prst="rect">
            <a:avLst/>
          </a:prstGeom>
        </p:spPr>
        <p:txBody>
          <a:bodyPr lIns="0" tIns="0" rIns="0" bIns="0" rtlCol="0" anchor="t">
            <a:spAutoFit/>
          </a:bodyPr>
          <a:lstStyle/>
          <a:p>
            <a:pPr algn="l">
              <a:lnSpc>
                <a:spcPts val="5184"/>
              </a:lnSpc>
            </a:pPr>
            <a:r>
              <a:rPr lang="en-US" sz="4800" spc="-29">
                <a:solidFill>
                  <a:srgbClr val="D5A747"/>
                </a:solidFill>
                <a:latin typeface="Quicksand Medium"/>
              </a:rPr>
              <a:t>Innhold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27DB-F3B9-30AB-14F5-4C5C30585F3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E855AA-2720-476C-3EEF-D89768759FF8}"/>
              </a:ext>
            </a:extLst>
          </p:cNvPr>
          <p:cNvSpPr/>
          <p:nvPr/>
        </p:nvSpPr>
        <p:spPr>
          <a:xfrm>
            <a:off x="15143018" y="350998"/>
            <a:ext cx="2415038" cy="1301858"/>
          </a:xfrm>
          <a:custGeom>
            <a:avLst/>
            <a:gdLst/>
            <a:ahLst/>
            <a:cxnLst/>
            <a:rect l="l" t="t" r="r" b="b"/>
            <a:pathLst>
              <a:path w="2415038" h="1301858">
                <a:moveTo>
                  <a:pt x="0" y="0"/>
                </a:moveTo>
                <a:lnTo>
                  <a:pt x="2415037" y="0"/>
                </a:lnTo>
                <a:lnTo>
                  <a:pt x="2415037" y="1301858"/>
                </a:lnTo>
                <a:lnTo>
                  <a:pt x="0" y="1301858"/>
                </a:lnTo>
                <a:lnTo>
                  <a:pt x="0" y="0"/>
                </a:lnTo>
                <a:close/>
              </a:path>
            </a:pathLst>
          </a:custGeom>
          <a:blipFill>
            <a:blip r:embed="rId2"/>
            <a:stretch>
              <a:fillRect l="-97" r="-97"/>
            </a:stretch>
          </a:blipFill>
        </p:spPr>
        <p:txBody>
          <a:bodyPr/>
          <a:lstStyle/>
          <a:p>
            <a:endParaRPr lang="nb-NO"/>
          </a:p>
        </p:txBody>
      </p:sp>
      <p:sp>
        <p:nvSpPr>
          <p:cNvPr id="3" name="TextBox 3">
            <a:extLst>
              <a:ext uri="{FF2B5EF4-FFF2-40B4-BE49-F238E27FC236}">
                <a16:creationId xmlns:a16="http://schemas.microsoft.com/office/drawing/2014/main" id="{9F4C6B74-0076-980F-A3B3-9F49C8D45E44}"/>
              </a:ext>
            </a:extLst>
          </p:cNvPr>
          <p:cNvSpPr txBox="1"/>
          <p:nvPr/>
        </p:nvSpPr>
        <p:spPr>
          <a:xfrm>
            <a:off x="1028700" y="1095375"/>
            <a:ext cx="15590520" cy="663702"/>
          </a:xfrm>
          <a:prstGeom prst="rect">
            <a:avLst/>
          </a:prstGeom>
        </p:spPr>
        <p:txBody>
          <a:bodyPr lIns="0" tIns="0" rIns="0" bIns="0" rtlCol="0" anchor="t">
            <a:spAutoFit/>
          </a:bodyPr>
          <a:lstStyle/>
          <a:p>
            <a:pPr algn="l">
              <a:lnSpc>
                <a:spcPts val="5184"/>
              </a:lnSpc>
            </a:pPr>
            <a:r>
              <a:rPr lang="nb-NO" sz="4800" spc="-29" noProof="0" dirty="0" err="1">
                <a:solidFill>
                  <a:srgbClr val="D5A747"/>
                </a:solidFill>
                <a:latin typeface="Quicksand Medium"/>
              </a:rPr>
              <a:t>About</a:t>
            </a:r>
            <a:r>
              <a:rPr lang="nb-NO" sz="4800" spc="-29" noProof="0" dirty="0">
                <a:solidFill>
                  <a:srgbClr val="D5A747"/>
                </a:solidFill>
                <a:latin typeface="Quicksand Medium"/>
              </a:rPr>
              <a:t> TheVIT</a:t>
            </a:r>
          </a:p>
        </p:txBody>
      </p:sp>
      <p:sp>
        <p:nvSpPr>
          <p:cNvPr id="6" name="AutoShape 6">
            <a:extLst>
              <a:ext uri="{FF2B5EF4-FFF2-40B4-BE49-F238E27FC236}">
                <a16:creationId xmlns:a16="http://schemas.microsoft.com/office/drawing/2014/main" id="{5E862498-0FCF-26FB-565F-944676E5CABA}"/>
              </a:ext>
            </a:extLst>
          </p:cNvPr>
          <p:cNvSpPr/>
          <p:nvPr/>
        </p:nvSpPr>
        <p:spPr>
          <a:xfrm>
            <a:off x="1028700" y="1989469"/>
            <a:ext cx="3947140" cy="0"/>
          </a:xfrm>
          <a:prstGeom prst="line">
            <a:avLst/>
          </a:prstGeom>
          <a:ln w="57150" cap="rnd">
            <a:solidFill>
              <a:srgbClr val="006572"/>
            </a:solidFill>
            <a:prstDash val="solid"/>
            <a:headEnd type="none" w="sm" len="sm"/>
            <a:tailEnd type="none" w="sm" len="sm"/>
          </a:ln>
        </p:spPr>
        <p:txBody>
          <a:bodyPr/>
          <a:lstStyle/>
          <a:p>
            <a:endParaRPr lang="nb-NO"/>
          </a:p>
        </p:txBody>
      </p:sp>
      <p:sp>
        <p:nvSpPr>
          <p:cNvPr id="7" name="TextBox 4">
            <a:extLst>
              <a:ext uri="{FF2B5EF4-FFF2-40B4-BE49-F238E27FC236}">
                <a16:creationId xmlns:a16="http://schemas.microsoft.com/office/drawing/2014/main" id="{6592EA9F-C655-6BCA-5DF8-B39CA50F9A0A}"/>
              </a:ext>
            </a:extLst>
          </p:cNvPr>
          <p:cNvSpPr txBox="1"/>
          <p:nvPr/>
        </p:nvSpPr>
        <p:spPr>
          <a:xfrm>
            <a:off x="1028700" y="2858659"/>
            <a:ext cx="8852279" cy="7489230"/>
          </a:xfrm>
          <a:prstGeom prst="rect">
            <a:avLst/>
          </a:prstGeom>
        </p:spPr>
        <p:txBody>
          <a:bodyPr wrap="square" lIns="0" tIns="0" rIns="0" bIns="0" rtlCol="0" anchor="t">
            <a:spAutoFit/>
          </a:bodyPr>
          <a:lstStyle/>
          <a:p>
            <a:r>
              <a:rPr lang="en-US" sz="2000" dirty="0">
                <a:solidFill>
                  <a:srgbClr val="1B233F"/>
                </a:solidFill>
                <a:latin typeface="Quicksand"/>
              </a:rPr>
              <a:t>TheVIT provides consulting services within the areas of finance, HR, sustainability, and technology in the Norwegian business sector. In addition, in 2025 we established a subsidiary in Denmark operating within the Danish business community.</a:t>
            </a:r>
          </a:p>
          <a:p>
            <a:endParaRPr lang="en-US" sz="2000" dirty="0">
              <a:solidFill>
                <a:srgbClr val="1B233F"/>
              </a:solidFill>
              <a:latin typeface="Quicksand"/>
            </a:endParaRPr>
          </a:p>
          <a:p>
            <a:r>
              <a:rPr lang="en-US" sz="2000" dirty="0">
                <a:solidFill>
                  <a:srgbClr val="1B233F"/>
                </a:solidFill>
                <a:latin typeface="Quicksand"/>
              </a:rPr>
              <a:t>TheVIT is a knowledge-based company with highly educated employees – both experienced professionals and recent graduates from colleges and universities – operating within a Norwegian working environment characterized by solid legislation, a high degree of organizational freedom, a free press, and active supervisory authorities. We strive for an open and inclusive corporate culture, a good working environment, as well as favorable economic conditions and predictable frameworks for our employees.</a:t>
            </a:r>
          </a:p>
          <a:p>
            <a:endParaRPr lang="en-US" sz="2000" dirty="0">
              <a:solidFill>
                <a:srgbClr val="1B233F"/>
              </a:solidFill>
              <a:latin typeface="Quicksand"/>
            </a:endParaRPr>
          </a:p>
          <a:p>
            <a:r>
              <a:rPr lang="en-US" sz="2000" dirty="0">
                <a:solidFill>
                  <a:srgbClr val="1B233F"/>
                </a:solidFill>
                <a:latin typeface="Quicksand"/>
              </a:rPr>
              <a:t>Our work with sustainability is anchored in the company through our own ESG department, which is also represented on the management team. We have embedded our commitment to human rights and decent working conditions both within our own operations and throughout the value chain through internal routines, ethical guidelines, and established processes for involvement, dialogue, and reporting</a:t>
            </a:r>
          </a:p>
          <a:p>
            <a:pPr algn="l">
              <a:lnSpc>
                <a:spcPts val="2696"/>
              </a:lnSpc>
            </a:pPr>
            <a:endParaRPr lang="nb-NO" sz="2000" noProof="0" dirty="0">
              <a:solidFill>
                <a:srgbClr val="1B233F"/>
              </a:solidFill>
              <a:latin typeface="Quicksand"/>
            </a:endParaRPr>
          </a:p>
          <a:p>
            <a:pPr algn="l">
              <a:lnSpc>
                <a:spcPts val="2696"/>
              </a:lnSpc>
            </a:pPr>
            <a:endParaRPr lang="nb-NO" sz="2000" noProof="0" dirty="0">
              <a:solidFill>
                <a:srgbClr val="1B233F"/>
              </a:solidFill>
              <a:latin typeface="Quicksand"/>
            </a:endParaRPr>
          </a:p>
          <a:p>
            <a:pPr algn="l">
              <a:lnSpc>
                <a:spcPts val="2696"/>
              </a:lnSpc>
            </a:pPr>
            <a:endParaRPr lang="nb-NO" sz="2000" noProof="0" dirty="0">
              <a:solidFill>
                <a:srgbClr val="1B233F"/>
              </a:solidFill>
              <a:latin typeface="Quicksand"/>
            </a:endParaRPr>
          </a:p>
          <a:p>
            <a:pPr algn="l">
              <a:lnSpc>
                <a:spcPts val="2268"/>
              </a:lnSpc>
            </a:pPr>
            <a:endParaRPr lang="nb-NO" sz="2000" noProof="0" dirty="0">
              <a:solidFill>
                <a:srgbClr val="1B233F"/>
              </a:solidFill>
              <a:latin typeface="Quicksand"/>
            </a:endParaRPr>
          </a:p>
        </p:txBody>
      </p:sp>
      <p:pic>
        <p:nvPicPr>
          <p:cNvPr id="8" name="Bilde 7" descr="Et bilde som inneholder klær, person, dress, møbler&#10;&#10;KI-generert innhold kan være feil.">
            <a:extLst>
              <a:ext uri="{FF2B5EF4-FFF2-40B4-BE49-F238E27FC236}">
                <a16:creationId xmlns:a16="http://schemas.microsoft.com/office/drawing/2014/main" id="{8BF81BB0-9ABA-F6FB-475A-2C24BFC6D460}"/>
              </a:ext>
            </a:extLst>
          </p:cNvPr>
          <p:cNvPicPr>
            <a:picLocks noChangeAspect="1"/>
          </p:cNvPicPr>
          <p:nvPr/>
        </p:nvPicPr>
        <p:blipFill>
          <a:blip r:embed="rId3">
            <a:extLst>
              <a:ext uri="{28A0092B-C50C-407E-A947-70E740481C1C}">
                <a14:useLocalDpi xmlns:a14="http://schemas.microsoft.com/office/drawing/2010/main" val="0"/>
              </a:ext>
            </a:extLst>
          </a:blip>
          <a:srcRect l="42508" r="11332"/>
          <a:stretch/>
        </p:blipFill>
        <p:spPr>
          <a:xfrm>
            <a:off x="11165306" y="0"/>
            <a:ext cx="7122694" cy="10287000"/>
          </a:xfrm>
          <a:prstGeom prst="rect">
            <a:avLst/>
          </a:prstGeom>
        </p:spPr>
      </p:pic>
    </p:spTree>
    <p:extLst>
      <p:ext uri="{BB962C8B-B14F-4D97-AF65-F5344CB8AC3E}">
        <p14:creationId xmlns:p14="http://schemas.microsoft.com/office/powerpoint/2010/main" val="181571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2FDD-BC54-0A10-0CBE-274DAF52BFEC}"/>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C6BE0ABC-A1CD-6525-684F-B6BC877A5DA8}"/>
              </a:ext>
            </a:extLst>
          </p:cNvPr>
          <p:cNvSpPr/>
          <p:nvPr/>
        </p:nvSpPr>
        <p:spPr>
          <a:xfrm>
            <a:off x="9260958" y="0"/>
            <a:ext cx="9027041" cy="10287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extBox 2">
            <a:extLst>
              <a:ext uri="{FF2B5EF4-FFF2-40B4-BE49-F238E27FC236}">
                <a16:creationId xmlns:a16="http://schemas.microsoft.com/office/drawing/2014/main" id="{A18E8767-D1DE-9064-D94D-E3FB747285B8}"/>
              </a:ext>
            </a:extLst>
          </p:cNvPr>
          <p:cNvSpPr txBox="1"/>
          <p:nvPr/>
        </p:nvSpPr>
        <p:spPr>
          <a:xfrm>
            <a:off x="1028700" y="4476651"/>
            <a:ext cx="8115300" cy="1333698"/>
          </a:xfrm>
          <a:prstGeom prst="rect">
            <a:avLst/>
          </a:prstGeom>
        </p:spPr>
        <p:txBody>
          <a:bodyPr wrap="square" lIns="0" tIns="0" rIns="0" bIns="0" rtlCol="0" anchor="t">
            <a:spAutoFit/>
          </a:bodyPr>
          <a:lstStyle/>
          <a:p>
            <a:pPr algn="l">
              <a:lnSpc>
                <a:spcPts val="5184"/>
              </a:lnSpc>
            </a:pPr>
            <a:r>
              <a:rPr lang="en-US" sz="4800" spc="-29" dirty="0">
                <a:solidFill>
                  <a:srgbClr val="D5A747"/>
                </a:solidFill>
                <a:latin typeface="Quicksand Medium"/>
              </a:rPr>
              <a:t>Conducting this year due diligence assessment</a:t>
            </a:r>
          </a:p>
        </p:txBody>
      </p:sp>
      <p:sp>
        <p:nvSpPr>
          <p:cNvPr id="4" name="TextBox 4">
            <a:extLst>
              <a:ext uri="{FF2B5EF4-FFF2-40B4-BE49-F238E27FC236}">
                <a16:creationId xmlns:a16="http://schemas.microsoft.com/office/drawing/2014/main" id="{D5812040-9B55-283A-7BC2-B543620BBC89}"/>
              </a:ext>
            </a:extLst>
          </p:cNvPr>
          <p:cNvSpPr txBox="1"/>
          <p:nvPr/>
        </p:nvSpPr>
        <p:spPr>
          <a:xfrm>
            <a:off x="10056041" y="3180847"/>
            <a:ext cx="7436874" cy="4720395"/>
          </a:xfrm>
          <a:prstGeom prst="rect">
            <a:avLst/>
          </a:prstGeom>
        </p:spPr>
        <p:txBody>
          <a:bodyPr wrap="square" lIns="0" tIns="0" rIns="0" bIns="0" rtlCol="0" anchor="t">
            <a:spAutoFit/>
          </a:bodyPr>
          <a:lstStyle/>
          <a:p>
            <a:pPr>
              <a:lnSpc>
                <a:spcPts val="3081"/>
              </a:lnSpc>
            </a:pPr>
            <a:r>
              <a:rPr lang="en-US" sz="1600" dirty="0">
                <a:solidFill>
                  <a:schemeClr val="bg1"/>
                </a:solidFill>
                <a:latin typeface="Quicksand" pitchFamily="2" charset="0"/>
              </a:rPr>
              <a:t>This statement covers the financial year 2024. We have carried out our due diligence assessment in line with the principles of the OECD Guidelines for Responsible Business Conduct and have conducted an overall risk assessment for the following matters:</a:t>
            </a:r>
          </a:p>
          <a:p>
            <a:pPr>
              <a:lnSpc>
                <a:spcPts val="3081"/>
              </a:lnSpc>
            </a:pPr>
            <a:endParaRPr lang="en-US" sz="1600" dirty="0">
              <a:solidFill>
                <a:schemeClr val="bg1"/>
              </a:solidFill>
              <a:latin typeface="Quicksand" pitchFamily="2" charset="0"/>
            </a:endParaRPr>
          </a:p>
          <a:p>
            <a:pPr indent="-285750">
              <a:lnSpc>
                <a:spcPts val="3081"/>
              </a:lnSpc>
              <a:buFont typeface="Arial" panose="020B0604020202020204" pitchFamily="34" charset="0"/>
              <a:buChar char="•"/>
            </a:pPr>
            <a:r>
              <a:rPr lang="en-US" sz="1600" dirty="0">
                <a:solidFill>
                  <a:schemeClr val="bg1"/>
                </a:solidFill>
                <a:latin typeface="Quicksand" pitchFamily="2" charset="0"/>
              </a:rPr>
              <a:t>The risk of violations of fundamental human rights.</a:t>
            </a:r>
          </a:p>
          <a:p>
            <a:pPr indent="-285750">
              <a:lnSpc>
                <a:spcPts val="3081"/>
              </a:lnSpc>
              <a:buFont typeface="Arial" panose="020B0604020202020204" pitchFamily="34" charset="0"/>
              <a:buChar char="•"/>
            </a:pPr>
            <a:r>
              <a:rPr lang="en-US" sz="1600" dirty="0">
                <a:solidFill>
                  <a:schemeClr val="bg1"/>
                </a:solidFill>
                <a:latin typeface="Quicksand" pitchFamily="2" charset="0"/>
              </a:rPr>
              <a:t>The risk of breaches of decent working conditions, including health, safety, and the working environment at the workplace and in the value chain.</a:t>
            </a:r>
          </a:p>
          <a:p>
            <a:pPr>
              <a:lnSpc>
                <a:spcPts val="3081"/>
              </a:lnSpc>
            </a:pPr>
            <a:endParaRPr lang="en-US" sz="1600" dirty="0">
              <a:solidFill>
                <a:schemeClr val="bg1"/>
              </a:solidFill>
              <a:latin typeface="Quicksand" pitchFamily="2" charset="0"/>
            </a:endParaRPr>
          </a:p>
          <a:p>
            <a:pPr>
              <a:lnSpc>
                <a:spcPts val="3081"/>
              </a:lnSpc>
            </a:pPr>
            <a:r>
              <a:rPr lang="en-US" sz="1600" dirty="0">
                <a:solidFill>
                  <a:schemeClr val="bg1"/>
                </a:solidFill>
                <a:latin typeface="Quicksand" pitchFamily="2" charset="0"/>
              </a:rPr>
              <a:t>As a knowledge-based company, we have no physical products or production, but we do have suppliers providing the tools and services we need to support our customers and maintain our operations.</a:t>
            </a:r>
          </a:p>
        </p:txBody>
      </p:sp>
    </p:spTree>
    <p:extLst>
      <p:ext uri="{BB962C8B-B14F-4D97-AF65-F5344CB8AC3E}">
        <p14:creationId xmlns:p14="http://schemas.microsoft.com/office/powerpoint/2010/main" val="423385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4EFE8-FF49-A5D0-0EC1-57046CC38854}"/>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283AC07B-F9AD-EF42-2558-A84F186FC6D7}"/>
              </a:ext>
            </a:extLst>
          </p:cNvPr>
          <p:cNvSpPr/>
          <p:nvPr/>
        </p:nvSpPr>
        <p:spPr>
          <a:xfrm>
            <a:off x="1028700" y="1989469"/>
            <a:ext cx="3947140" cy="0"/>
          </a:xfrm>
          <a:prstGeom prst="line">
            <a:avLst/>
          </a:prstGeom>
          <a:ln w="57150" cap="rnd">
            <a:solidFill>
              <a:srgbClr val="006572"/>
            </a:solidFill>
            <a:prstDash val="solid"/>
            <a:headEnd type="none" w="sm" len="sm"/>
            <a:tailEnd type="none" w="sm" len="sm"/>
          </a:ln>
        </p:spPr>
        <p:txBody>
          <a:bodyPr/>
          <a:lstStyle/>
          <a:p>
            <a:endParaRPr lang="nb-NO"/>
          </a:p>
        </p:txBody>
      </p:sp>
      <p:sp>
        <p:nvSpPr>
          <p:cNvPr id="5" name="TextBox 5">
            <a:extLst>
              <a:ext uri="{FF2B5EF4-FFF2-40B4-BE49-F238E27FC236}">
                <a16:creationId xmlns:a16="http://schemas.microsoft.com/office/drawing/2014/main" id="{3F358214-6F03-2598-4E7D-97D1CCC8F1C0}"/>
              </a:ext>
            </a:extLst>
          </p:cNvPr>
          <p:cNvSpPr txBox="1"/>
          <p:nvPr/>
        </p:nvSpPr>
        <p:spPr>
          <a:xfrm>
            <a:off x="1028698" y="1163409"/>
            <a:ext cx="11634677" cy="666849"/>
          </a:xfrm>
          <a:prstGeom prst="rect">
            <a:avLst/>
          </a:prstGeom>
        </p:spPr>
        <p:txBody>
          <a:bodyPr wrap="square" lIns="0" tIns="0" rIns="0" bIns="0" rtlCol="0" anchor="t">
            <a:spAutoFit/>
          </a:bodyPr>
          <a:lstStyle/>
          <a:p>
            <a:pPr algn="l">
              <a:lnSpc>
                <a:spcPts val="5184"/>
              </a:lnSpc>
            </a:pPr>
            <a:r>
              <a:rPr lang="en-US" sz="4800" spc="-29" dirty="0">
                <a:solidFill>
                  <a:srgbClr val="D5A747"/>
                </a:solidFill>
                <a:latin typeface="Quicksand Medium"/>
              </a:rPr>
              <a:t>Assessed risk</a:t>
            </a:r>
          </a:p>
        </p:txBody>
      </p:sp>
      <p:sp>
        <p:nvSpPr>
          <p:cNvPr id="6" name="TextBox 2">
            <a:extLst>
              <a:ext uri="{FF2B5EF4-FFF2-40B4-BE49-F238E27FC236}">
                <a16:creationId xmlns:a16="http://schemas.microsoft.com/office/drawing/2014/main" id="{B046587B-0CE6-53DF-827C-D57A0F9ED912}"/>
              </a:ext>
            </a:extLst>
          </p:cNvPr>
          <p:cNvSpPr txBox="1"/>
          <p:nvPr/>
        </p:nvSpPr>
        <p:spPr>
          <a:xfrm>
            <a:off x="1028697" y="2648817"/>
            <a:ext cx="7591647" cy="7634654"/>
          </a:xfrm>
          <a:prstGeom prst="rect">
            <a:avLst/>
          </a:prstGeom>
        </p:spPr>
        <p:txBody>
          <a:bodyPr wrap="square" lIns="0" tIns="0" rIns="0" bIns="0" rtlCol="0" anchor="t">
            <a:spAutoFit/>
          </a:bodyPr>
          <a:lstStyle/>
          <a:p>
            <a:pPr>
              <a:lnSpc>
                <a:spcPts val="2567"/>
              </a:lnSpc>
            </a:pPr>
            <a:r>
              <a:rPr lang="en-US" sz="1600" dirty="0">
                <a:solidFill>
                  <a:srgbClr val="011F41"/>
                </a:solidFill>
                <a:latin typeface="Quicksand" pitchFamily="2" charset="0"/>
              </a:rPr>
              <a:t>Through our due diligence assessment, we have identified three main areas where our industry may be exposed to the risk of poor working conditions:</a:t>
            </a:r>
          </a:p>
          <a:p>
            <a:pPr>
              <a:lnSpc>
                <a:spcPts val="2567"/>
              </a:lnSpc>
            </a:pPr>
            <a:endParaRPr lang="en-US" sz="1600" dirty="0">
              <a:solidFill>
                <a:srgbClr val="011F41"/>
              </a:solidFill>
              <a:latin typeface="Quicksand" pitchFamily="2" charset="0"/>
            </a:endParaRPr>
          </a:p>
          <a:p>
            <a:pPr indent="-342900">
              <a:lnSpc>
                <a:spcPts val="2567"/>
              </a:lnSpc>
              <a:buAutoNum type="arabicPeriod"/>
            </a:pPr>
            <a:r>
              <a:rPr lang="en-US" sz="1600" b="1" dirty="0">
                <a:solidFill>
                  <a:srgbClr val="011F41"/>
                </a:solidFill>
                <a:latin typeface="Quicksand" pitchFamily="2" charset="0"/>
              </a:rPr>
              <a:t>Own employees; Workload and working environment</a:t>
            </a:r>
          </a:p>
          <a:p>
            <a:pPr>
              <a:lnSpc>
                <a:spcPts val="2567"/>
              </a:lnSpc>
            </a:pPr>
            <a:r>
              <a:rPr lang="en-US" sz="1600" dirty="0">
                <a:solidFill>
                  <a:srgbClr val="011F41"/>
                </a:solidFill>
                <a:latin typeface="Quicksand" pitchFamily="2" charset="0"/>
              </a:rPr>
              <a:t>Although the consulting industry often consists of highly educated employees and generally good working conditions, the industry may be characterized by risks related to employees working on an assignment- and project-based basis, and to a large extent being engaged with and at clients. Such risks may include experiencing high work pressure, imbalance between work and private life, as well as a potential lack of a stable social environment.</a:t>
            </a:r>
          </a:p>
          <a:p>
            <a:pPr>
              <a:lnSpc>
                <a:spcPts val="2567"/>
              </a:lnSpc>
            </a:pPr>
            <a:endParaRPr lang="en-US" sz="1600" dirty="0">
              <a:solidFill>
                <a:srgbClr val="011F41"/>
              </a:solidFill>
              <a:latin typeface="Quicksand" pitchFamily="2" charset="0"/>
            </a:endParaRPr>
          </a:p>
          <a:p>
            <a:pPr>
              <a:lnSpc>
                <a:spcPts val="2567"/>
              </a:lnSpc>
            </a:pPr>
            <a:r>
              <a:rPr lang="en-US" sz="1600" dirty="0">
                <a:solidFill>
                  <a:srgbClr val="011F41"/>
                </a:solidFill>
                <a:latin typeface="Quicksand" pitchFamily="2" charset="0"/>
              </a:rPr>
              <a:t>To remain an attractive workplace where employees and leaders thrive over time, we have established solid internal routines and processes across a number of areas, which together help ensure that employees experience TheVIT as a safe and inclusive workplace, combined with a performance culture that allows for the consideration of individual needs and preferences. Examples of this include strong regulations of client and assignment agreements, continuous follow-up of employees, established channels for dialogue and reporting, as well as internal routines ensuring flexibility and facilitation during different life stages. With these measures, we consider the risk within our company to be low, and we also have strong mechanisms in place to maintain continuous attention to general risk factors within the industry.</a:t>
            </a:r>
          </a:p>
          <a:p>
            <a:pPr algn="l">
              <a:lnSpc>
                <a:spcPts val="2567"/>
              </a:lnSpc>
            </a:pPr>
            <a:endParaRPr lang="nb-NO" sz="1600" dirty="0">
              <a:solidFill>
                <a:srgbClr val="011F41"/>
              </a:solidFill>
              <a:latin typeface="Quicksand" pitchFamily="2" charset="0"/>
            </a:endParaRPr>
          </a:p>
        </p:txBody>
      </p:sp>
      <p:sp>
        <p:nvSpPr>
          <p:cNvPr id="7" name="TextBox 2">
            <a:extLst>
              <a:ext uri="{FF2B5EF4-FFF2-40B4-BE49-F238E27FC236}">
                <a16:creationId xmlns:a16="http://schemas.microsoft.com/office/drawing/2014/main" id="{6CB04856-325E-F994-CC29-CA3D81B591E2}"/>
              </a:ext>
            </a:extLst>
          </p:cNvPr>
          <p:cNvSpPr txBox="1"/>
          <p:nvPr/>
        </p:nvSpPr>
        <p:spPr>
          <a:xfrm>
            <a:off x="9667658" y="2648817"/>
            <a:ext cx="7591645" cy="7301230"/>
          </a:xfrm>
          <a:prstGeom prst="rect">
            <a:avLst/>
          </a:prstGeom>
        </p:spPr>
        <p:txBody>
          <a:bodyPr wrap="square" lIns="0" tIns="0" rIns="0" bIns="0" rtlCol="0" anchor="t">
            <a:spAutoFit/>
          </a:bodyPr>
          <a:lstStyle/>
          <a:p>
            <a:pPr>
              <a:lnSpc>
                <a:spcPts val="2567"/>
              </a:lnSpc>
            </a:pPr>
            <a:r>
              <a:rPr lang="en-US" sz="1600" b="1" dirty="0">
                <a:solidFill>
                  <a:srgbClr val="011F41"/>
                </a:solidFill>
                <a:latin typeface="Quicksand" pitchFamily="2" charset="0"/>
              </a:rPr>
              <a:t>2. Social dumping in cleaning and catering</a:t>
            </a:r>
            <a:br>
              <a:rPr lang="en-US" sz="1600" b="1" dirty="0">
                <a:solidFill>
                  <a:srgbClr val="011F41"/>
                </a:solidFill>
                <a:latin typeface="Quicksand" pitchFamily="2" charset="0"/>
              </a:rPr>
            </a:br>
            <a:r>
              <a:rPr lang="en-US" sz="1600" dirty="0">
                <a:solidFill>
                  <a:srgbClr val="011F41"/>
                </a:solidFill>
                <a:latin typeface="Quicksand" pitchFamily="2" charset="0"/>
              </a:rPr>
              <a:t>Cleaning and catering services have been identified as areas with moderate to high risk of social dumping by the Research Council of Norway, NTL, and the government’s action plan against social dumping. As a measure, in the spring of 2025 TheVIT followed up with our suppliers for cleaning and catering at all our locations in Norway. Based on collected and available information, we assess the likelihood of social dumping occurring to be low.</a:t>
            </a:r>
          </a:p>
          <a:p>
            <a:pPr>
              <a:lnSpc>
                <a:spcPts val="2567"/>
              </a:lnSpc>
            </a:pPr>
            <a:endParaRPr lang="en-US" sz="1600" dirty="0">
              <a:solidFill>
                <a:srgbClr val="011F41"/>
              </a:solidFill>
              <a:latin typeface="Quicksand" pitchFamily="2" charset="0"/>
            </a:endParaRPr>
          </a:p>
          <a:p>
            <a:pPr>
              <a:lnSpc>
                <a:spcPts val="2567"/>
              </a:lnSpc>
            </a:pPr>
            <a:r>
              <a:rPr lang="en-US" sz="1600" b="1" dirty="0">
                <a:solidFill>
                  <a:srgbClr val="011F41"/>
                </a:solidFill>
                <a:latin typeface="Quicksand" pitchFamily="2" charset="0"/>
              </a:rPr>
              <a:t>3. Purchased IT equipment</a:t>
            </a:r>
            <a:br>
              <a:rPr lang="en-US" sz="1600" b="1" dirty="0">
                <a:solidFill>
                  <a:srgbClr val="011F41"/>
                </a:solidFill>
                <a:latin typeface="Quicksand" pitchFamily="2" charset="0"/>
              </a:rPr>
            </a:br>
            <a:r>
              <a:rPr lang="en-US" sz="1600" dirty="0">
                <a:solidFill>
                  <a:srgbClr val="011F41"/>
                </a:solidFill>
                <a:latin typeface="Quicksand" pitchFamily="2" charset="0"/>
              </a:rPr>
              <a:t>The value chain for the IT equipment we use includes both distributors and retailers. Since we purchase through several intermediaries, we have no direct contact with the production stage. This means that we have limited influence over practices in production, but we acknowledge this as a structural challenge and include it in our assessment.</a:t>
            </a:r>
          </a:p>
          <a:p>
            <a:pPr>
              <a:lnSpc>
                <a:spcPts val="2567"/>
              </a:lnSpc>
            </a:pPr>
            <a:endParaRPr lang="en-US" sz="1600" dirty="0">
              <a:solidFill>
                <a:srgbClr val="011F41"/>
              </a:solidFill>
              <a:latin typeface="Quicksand" pitchFamily="2" charset="0"/>
            </a:endParaRPr>
          </a:p>
          <a:p>
            <a:pPr>
              <a:lnSpc>
                <a:spcPts val="2567"/>
              </a:lnSpc>
            </a:pPr>
            <a:r>
              <a:rPr lang="en-US" sz="1600" dirty="0">
                <a:solidFill>
                  <a:srgbClr val="011F41"/>
                </a:solidFill>
                <a:latin typeface="Quicksand" pitchFamily="2" charset="0"/>
              </a:rPr>
              <a:t>Even though we do not have direct control over these secondary tiers in the supply chain, we take the following measures to ensure responsibility:</a:t>
            </a:r>
          </a:p>
          <a:p>
            <a:pPr>
              <a:lnSpc>
                <a:spcPts val="2567"/>
              </a:lnSpc>
            </a:pPr>
            <a:r>
              <a:rPr lang="en-US" sz="1600" dirty="0">
                <a:solidFill>
                  <a:srgbClr val="011F41"/>
                </a:solidFill>
                <a:latin typeface="Quicksand" pitchFamily="2" charset="0"/>
              </a:rPr>
              <a:t>We stay updated on available information and media coverage related to relevant product groups, producing countries, and brands.</a:t>
            </a:r>
          </a:p>
          <a:p>
            <a:pPr>
              <a:lnSpc>
                <a:spcPts val="2567"/>
              </a:lnSpc>
            </a:pPr>
            <a:r>
              <a:rPr lang="en-US" sz="1600" dirty="0">
                <a:solidFill>
                  <a:srgbClr val="011F41"/>
                </a:solidFill>
                <a:latin typeface="Quicksand" pitchFamily="2" charset="0"/>
              </a:rPr>
              <a:t>We continuously assess whether there is a need for action in line with recommendations from Norwegian authorities and developments in the market.</a:t>
            </a:r>
          </a:p>
          <a:p>
            <a:pPr>
              <a:lnSpc>
                <a:spcPts val="2567"/>
              </a:lnSpc>
            </a:pPr>
            <a:endParaRPr lang="nb-NO" sz="1600" dirty="0">
              <a:solidFill>
                <a:srgbClr val="011F41"/>
              </a:solidFill>
              <a:latin typeface="Quicksand" pitchFamily="2" charset="0"/>
            </a:endParaRPr>
          </a:p>
        </p:txBody>
      </p:sp>
    </p:spTree>
    <p:extLst>
      <p:ext uri="{BB962C8B-B14F-4D97-AF65-F5344CB8AC3E}">
        <p14:creationId xmlns:p14="http://schemas.microsoft.com/office/powerpoint/2010/main" val="91557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CB46B-90A4-02AD-10FE-F3C275016565}"/>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79C5F5FD-D955-B550-15CF-D55532CA56CD}"/>
              </a:ext>
            </a:extLst>
          </p:cNvPr>
          <p:cNvSpPr/>
          <p:nvPr/>
        </p:nvSpPr>
        <p:spPr>
          <a:xfrm>
            <a:off x="1028700" y="1989469"/>
            <a:ext cx="3947140" cy="0"/>
          </a:xfrm>
          <a:prstGeom prst="line">
            <a:avLst/>
          </a:prstGeom>
          <a:ln w="57150" cap="rnd">
            <a:solidFill>
              <a:srgbClr val="006572"/>
            </a:solidFill>
            <a:prstDash val="solid"/>
            <a:headEnd type="none" w="sm" len="sm"/>
            <a:tailEnd type="none" w="sm" len="sm"/>
          </a:ln>
        </p:spPr>
        <p:txBody>
          <a:bodyPr/>
          <a:lstStyle/>
          <a:p>
            <a:endParaRPr lang="nb-NO"/>
          </a:p>
        </p:txBody>
      </p:sp>
      <p:sp>
        <p:nvSpPr>
          <p:cNvPr id="5" name="TextBox 5">
            <a:extLst>
              <a:ext uri="{FF2B5EF4-FFF2-40B4-BE49-F238E27FC236}">
                <a16:creationId xmlns:a16="http://schemas.microsoft.com/office/drawing/2014/main" id="{00F9D28D-2AAB-3081-8C8D-D432F7203BDA}"/>
              </a:ext>
            </a:extLst>
          </p:cNvPr>
          <p:cNvSpPr txBox="1"/>
          <p:nvPr/>
        </p:nvSpPr>
        <p:spPr>
          <a:xfrm>
            <a:off x="1028700" y="1119615"/>
            <a:ext cx="10534035" cy="666849"/>
          </a:xfrm>
          <a:prstGeom prst="rect">
            <a:avLst/>
          </a:prstGeom>
        </p:spPr>
        <p:txBody>
          <a:bodyPr wrap="square" lIns="0" tIns="0" rIns="0" bIns="0" rtlCol="0" anchor="t">
            <a:spAutoFit/>
          </a:bodyPr>
          <a:lstStyle/>
          <a:p>
            <a:pPr algn="l">
              <a:lnSpc>
                <a:spcPts val="5184"/>
              </a:lnSpc>
            </a:pPr>
            <a:r>
              <a:rPr lang="en-US" sz="4800" spc="-29" dirty="0">
                <a:solidFill>
                  <a:srgbClr val="D5A747"/>
                </a:solidFill>
                <a:latin typeface="Quicksand Medium"/>
              </a:rPr>
              <a:t>Risk-mitigating measures</a:t>
            </a:r>
          </a:p>
        </p:txBody>
      </p:sp>
      <p:sp>
        <p:nvSpPr>
          <p:cNvPr id="2" name="TextBox 2">
            <a:extLst>
              <a:ext uri="{FF2B5EF4-FFF2-40B4-BE49-F238E27FC236}">
                <a16:creationId xmlns:a16="http://schemas.microsoft.com/office/drawing/2014/main" id="{7D3663A9-4DB0-4B58-5781-6074DB955AEC}"/>
              </a:ext>
            </a:extLst>
          </p:cNvPr>
          <p:cNvSpPr txBox="1"/>
          <p:nvPr/>
        </p:nvSpPr>
        <p:spPr>
          <a:xfrm>
            <a:off x="1028700" y="2386117"/>
            <a:ext cx="8939742" cy="7634654"/>
          </a:xfrm>
          <a:prstGeom prst="rect">
            <a:avLst/>
          </a:prstGeom>
        </p:spPr>
        <p:txBody>
          <a:bodyPr wrap="square" lIns="0" tIns="0" rIns="0" bIns="0" rtlCol="0" anchor="t">
            <a:spAutoFit/>
          </a:bodyPr>
          <a:lstStyle/>
          <a:p>
            <a:pPr>
              <a:lnSpc>
                <a:spcPts val="2567"/>
              </a:lnSpc>
            </a:pPr>
            <a:r>
              <a:rPr lang="en-US" sz="1600" dirty="0">
                <a:solidFill>
                  <a:srgbClr val="011F41"/>
                </a:solidFill>
                <a:latin typeface="Quicksand"/>
              </a:rPr>
              <a:t>For our Norwegian suppliers, the inherent risk of violations of human rights and decent working conditions is considered low. This is partly due to the fact that suppliers operate in a well-regulated labor market with strong institutions, clear legal requirements, and active supervision.</a:t>
            </a:r>
          </a:p>
          <a:p>
            <a:pPr>
              <a:lnSpc>
                <a:spcPts val="2567"/>
              </a:lnSpc>
            </a:pPr>
            <a:r>
              <a:rPr lang="en-US" sz="1600" dirty="0">
                <a:solidFill>
                  <a:srgbClr val="011F41"/>
                </a:solidFill>
                <a:latin typeface="Quicksand"/>
              </a:rPr>
              <a:t>Based on this risk assessment, we have not implemented specific measures beyond the following:</a:t>
            </a:r>
          </a:p>
          <a:p>
            <a:pPr marL="285750" indent="-285750">
              <a:lnSpc>
                <a:spcPts val="2567"/>
              </a:lnSpc>
              <a:buFont typeface="Arial" panose="020B0604020202020204" pitchFamily="34" charset="0"/>
              <a:buChar char="•"/>
            </a:pPr>
            <a:r>
              <a:rPr lang="en-US" sz="1600" dirty="0">
                <a:solidFill>
                  <a:srgbClr val="011F41"/>
                </a:solidFill>
                <a:latin typeface="Quicksand"/>
              </a:rPr>
              <a:t>Regular contract follow-up, which includes dialogue with suppliers when entering into and renewing agreements, with a focus on professionalism, compliance with legislation, and delivery reliability.</a:t>
            </a:r>
          </a:p>
          <a:p>
            <a:pPr marL="285750" indent="-285750">
              <a:lnSpc>
                <a:spcPts val="2567"/>
              </a:lnSpc>
              <a:buFont typeface="Arial" panose="020B0604020202020204" pitchFamily="34" charset="0"/>
              <a:buChar char="•"/>
            </a:pPr>
            <a:r>
              <a:rPr lang="en-US" sz="1600" dirty="0">
                <a:solidFill>
                  <a:srgbClr val="011F41"/>
                </a:solidFill>
                <a:latin typeface="Quicksand"/>
              </a:rPr>
              <a:t>Follow-up in the event of deviations: should suspicions or indications of breaches of working conditions or rights arise, these will be addressed through direct dialogue and, if necessary, escalated.</a:t>
            </a:r>
          </a:p>
          <a:p>
            <a:pPr>
              <a:lnSpc>
                <a:spcPts val="2567"/>
              </a:lnSpc>
            </a:pPr>
            <a:endParaRPr lang="en-US" sz="1600" dirty="0">
              <a:solidFill>
                <a:srgbClr val="011F41"/>
              </a:solidFill>
              <a:latin typeface="Quicksand"/>
            </a:endParaRPr>
          </a:p>
          <a:p>
            <a:pPr>
              <a:lnSpc>
                <a:spcPts val="2567"/>
              </a:lnSpc>
            </a:pPr>
            <a:r>
              <a:rPr lang="en-US" sz="1600" dirty="0">
                <a:solidFill>
                  <a:srgbClr val="011F41"/>
                </a:solidFill>
                <a:latin typeface="Quicksand"/>
              </a:rPr>
              <a:t>For our global suppliers (IT equipment), we have limited direct influence. We choose to only purchase through actors we consider serious and who have established routines for responsible procurement and supplier follow-up. As part of our annual statement, we will also evaluate the adequacy of these measures.</a:t>
            </a:r>
          </a:p>
          <a:p>
            <a:pPr>
              <a:lnSpc>
                <a:spcPts val="2567"/>
              </a:lnSpc>
            </a:pPr>
            <a:r>
              <a:rPr lang="en-US" sz="1600" dirty="0">
                <a:solidFill>
                  <a:srgbClr val="011F41"/>
                </a:solidFill>
                <a:latin typeface="Quicksand"/>
              </a:rPr>
              <a:t>To further strengthen this work, in 2025 we will prioritize the following activities:</a:t>
            </a:r>
          </a:p>
          <a:p>
            <a:pPr marL="285750" indent="-285750">
              <a:lnSpc>
                <a:spcPts val="2567"/>
              </a:lnSpc>
              <a:buFont typeface="Arial" panose="020B0604020202020204" pitchFamily="34" charset="0"/>
              <a:buChar char="•"/>
            </a:pPr>
            <a:r>
              <a:rPr lang="en-US" sz="1600" dirty="0">
                <a:solidFill>
                  <a:srgbClr val="011F41"/>
                </a:solidFill>
                <a:latin typeface="Quicksand"/>
              </a:rPr>
              <a:t>Updating our Code of Ethics and further integrating it into training.</a:t>
            </a:r>
          </a:p>
          <a:p>
            <a:pPr marL="285750" indent="-285750">
              <a:lnSpc>
                <a:spcPts val="2567"/>
              </a:lnSpc>
              <a:buFont typeface="Arial" panose="020B0604020202020204" pitchFamily="34" charset="0"/>
              <a:buChar char="•"/>
            </a:pPr>
            <a:r>
              <a:rPr lang="en-US" sz="1600" dirty="0">
                <a:solidFill>
                  <a:srgbClr val="011F41"/>
                </a:solidFill>
                <a:latin typeface="Quicksand"/>
              </a:rPr>
              <a:t>Updating routines for procurement, contracts, and supplier follow-up.</a:t>
            </a:r>
          </a:p>
          <a:p>
            <a:pPr marL="285750" indent="-285750">
              <a:lnSpc>
                <a:spcPts val="2567"/>
              </a:lnSpc>
              <a:buFont typeface="Arial" panose="020B0604020202020204" pitchFamily="34" charset="0"/>
              <a:buChar char="•"/>
            </a:pPr>
            <a:r>
              <a:rPr lang="en-US" sz="1600" dirty="0">
                <a:solidFill>
                  <a:srgbClr val="011F41"/>
                </a:solidFill>
                <a:latin typeface="Quicksand"/>
              </a:rPr>
              <a:t>Evaluating the need for updating our whistleblowing procedures.</a:t>
            </a:r>
          </a:p>
          <a:p>
            <a:pPr marL="285750" indent="-285750">
              <a:lnSpc>
                <a:spcPts val="2567"/>
              </a:lnSpc>
              <a:buFont typeface="Arial" panose="020B0604020202020204" pitchFamily="34" charset="0"/>
              <a:buChar char="•"/>
            </a:pPr>
            <a:r>
              <a:rPr lang="en-US" sz="1600" dirty="0">
                <a:solidFill>
                  <a:srgbClr val="011F41"/>
                </a:solidFill>
                <a:latin typeface="Quicksand"/>
              </a:rPr>
              <a:t>Documenting our routines for annual due diligence assessments to make this process more accessible in the coming years.</a:t>
            </a:r>
          </a:p>
        </p:txBody>
      </p:sp>
      <p:pic>
        <p:nvPicPr>
          <p:cNvPr id="7" name="Bilde 6" descr="Et bilde som inneholder person, klær, Menneskeansikt, innendørs&#10;&#10;KI-generert innhold kan være feil.">
            <a:extLst>
              <a:ext uri="{FF2B5EF4-FFF2-40B4-BE49-F238E27FC236}">
                <a16:creationId xmlns:a16="http://schemas.microsoft.com/office/drawing/2014/main" id="{93C202B5-471A-7E8C-9DDD-0BAFFBCC854F}"/>
              </a:ext>
            </a:extLst>
          </p:cNvPr>
          <p:cNvPicPr>
            <a:picLocks noChangeAspect="1"/>
          </p:cNvPicPr>
          <p:nvPr/>
        </p:nvPicPr>
        <p:blipFill>
          <a:blip r:embed="rId3" cstate="print">
            <a:extLst>
              <a:ext uri="{28A0092B-C50C-407E-A947-70E740481C1C}">
                <a14:useLocalDpi xmlns:a14="http://schemas.microsoft.com/office/drawing/2010/main" val="0"/>
              </a:ext>
            </a:extLst>
          </a:blip>
          <a:srcRect l="50556"/>
          <a:stretch/>
        </p:blipFill>
        <p:spPr>
          <a:xfrm>
            <a:off x="10658474" y="0"/>
            <a:ext cx="7629525" cy="10287000"/>
          </a:xfrm>
          <a:prstGeom prst="rect">
            <a:avLst/>
          </a:prstGeom>
        </p:spPr>
      </p:pic>
    </p:spTree>
    <p:extLst>
      <p:ext uri="{BB962C8B-B14F-4D97-AF65-F5344CB8AC3E}">
        <p14:creationId xmlns:p14="http://schemas.microsoft.com/office/powerpoint/2010/main" val="185490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3070-E181-67F1-F704-30E4E9DBBE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4A1BB0-F1BE-069C-7E4E-C7391D57BDB3}"/>
              </a:ext>
            </a:extLst>
          </p:cNvPr>
          <p:cNvSpPr/>
          <p:nvPr/>
        </p:nvSpPr>
        <p:spPr>
          <a:xfrm>
            <a:off x="15143018" y="350998"/>
            <a:ext cx="2415038" cy="1301858"/>
          </a:xfrm>
          <a:custGeom>
            <a:avLst/>
            <a:gdLst/>
            <a:ahLst/>
            <a:cxnLst/>
            <a:rect l="l" t="t" r="r" b="b"/>
            <a:pathLst>
              <a:path w="2415038" h="1301858">
                <a:moveTo>
                  <a:pt x="0" y="0"/>
                </a:moveTo>
                <a:lnTo>
                  <a:pt x="2415037" y="0"/>
                </a:lnTo>
                <a:lnTo>
                  <a:pt x="2415037" y="1301858"/>
                </a:lnTo>
                <a:lnTo>
                  <a:pt x="0" y="1301858"/>
                </a:lnTo>
                <a:lnTo>
                  <a:pt x="0" y="0"/>
                </a:lnTo>
                <a:close/>
              </a:path>
            </a:pathLst>
          </a:custGeom>
          <a:blipFill>
            <a:blip r:embed="rId2"/>
            <a:stretch>
              <a:fillRect l="-97" r="-97"/>
            </a:stretch>
          </a:blipFill>
        </p:spPr>
        <p:txBody>
          <a:bodyPr/>
          <a:lstStyle/>
          <a:p>
            <a:endParaRPr lang="nb-NO"/>
          </a:p>
        </p:txBody>
      </p:sp>
      <p:sp>
        <p:nvSpPr>
          <p:cNvPr id="3" name="TextBox 3">
            <a:extLst>
              <a:ext uri="{FF2B5EF4-FFF2-40B4-BE49-F238E27FC236}">
                <a16:creationId xmlns:a16="http://schemas.microsoft.com/office/drawing/2014/main" id="{F76035CE-0C01-F9E7-52A7-DE2AB2AEF437}"/>
              </a:ext>
            </a:extLst>
          </p:cNvPr>
          <p:cNvSpPr txBox="1"/>
          <p:nvPr/>
        </p:nvSpPr>
        <p:spPr>
          <a:xfrm>
            <a:off x="1028700" y="2636025"/>
            <a:ext cx="9102000" cy="6697987"/>
          </a:xfrm>
          <a:prstGeom prst="rect">
            <a:avLst/>
          </a:prstGeom>
        </p:spPr>
        <p:txBody>
          <a:bodyPr lIns="0" tIns="0" rIns="0" bIns="0" rtlCol="0" anchor="t">
            <a:spAutoFit/>
          </a:bodyPr>
          <a:lstStyle/>
          <a:p>
            <a:pPr>
              <a:lnSpc>
                <a:spcPts val="3081"/>
              </a:lnSpc>
            </a:pPr>
            <a:r>
              <a:rPr lang="en-US" sz="2399" dirty="0">
                <a:solidFill>
                  <a:srgbClr val="011F41"/>
                </a:solidFill>
                <a:latin typeface="Quicksand"/>
              </a:rPr>
              <a:t>Any inquiries related to this statement, or to our work on human rights and decent working conditions, can be directed to</a:t>
            </a:r>
            <a:r>
              <a:rPr lang="nb-NO" sz="2399" dirty="0">
                <a:solidFill>
                  <a:srgbClr val="011F41"/>
                </a:solidFill>
                <a:latin typeface="Quicksand"/>
              </a:rPr>
              <a:t>: </a:t>
            </a:r>
            <a:r>
              <a:rPr lang="nb-NO" sz="2399" noProof="0" dirty="0">
                <a:solidFill>
                  <a:schemeClr val="accent3"/>
                </a:solidFill>
                <a:latin typeface="Quicksand"/>
              </a:rPr>
              <a:t>sustainability@thevit.no</a:t>
            </a:r>
            <a:r>
              <a:rPr lang="nb-NO" sz="2399" noProof="0" dirty="0">
                <a:solidFill>
                  <a:srgbClr val="011F41"/>
                </a:solidFill>
                <a:latin typeface="Quicksand"/>
              </a:rPr>
              <a:t>. </a:t>
            </a:r>
          </a:p>
          <a:p>
            <a:pPr algn="l">
              <a:lnSpc>
                <a:spcPts val="3081"/>
              </a:lnSpc>
            </a:pPr>
            <a:endParaRPr lang="nb-NO" sz="2399" noProof="0" dirty="0">
              <a:solidFill>
                <a:srgbClr val="011F41"/>
              </a:solidFill>
              <a:latin typeface="Quicksand"/>
            </a:endParaRPr>
          </a:p>
          <a:p>
            <a:pPr>
              <a:lnSpc>
                <a:spcPts val="3081"/>
              </a:lnSpc>
            </a:pPr>
            <a:r>
              <a:rPr lang="en-US" sz="2399" dirty="0">
                <a:solidFill>
                  <a:srgbClr val="011F41"/>
                </a:solidFill>
                <a:latin typeface="Quicksand"/>
              </a:rPr>
              <a:t>We will respond to inquiries within 3 weeks.</a:t>
            </a:r>
            <a:endParaRPr lang="nb-NO" sz="2399" dirty="0">
              <a:solidFill>
                <a:srgbClr val="011F41"/>
              </a:solidFill>
              <a:latin typeface="Quicksand"/>
            </a:endParaRPr>
          </a:p>
          <a:p>
            <a:pPr algn="l">
              <a:lnSpc>
                <a:spcPts val="3081"/>
              </a:lnSpc>
            </a:pPr>
            <a:endParaRPr lang="nb-NO" sz="2399" noProof="0" dirty="0">
              <a:solidFill>
                <a:srgbClr val="011F41"/>
              </a:solidFill>
              <a:latin typeface="Quicksand"/>
            </a:endParaRPr>
          </a:p>
          <a:p>
            <a:pPr algn="l">
              <a:lnSpc>
                <a:spcPts val="2568"/>
              </a:lnSpc>
            </a:pPr>
            <a:endParaRPr lang="nb-NO" sz="2399" noProof="0" dirty="0">
              <a:solidFill>
                <a:srgbClr val="011F41"/>
              </a:solidFill>
              <a:latin typeface="Quicksand"/>
            </a:endParaRPr>
          </a:p>
          <a:p>
            <a:pPr algn="l">
              <a:lnSpc>
                <a:spcPts val="2568"/>
              </a:lnSpc>
            </a:pPr>
            <a:endParaRPr lang="nb-NO" sz="2399" noProof="0" dirty="0">
              <a:solidFill>
                <a:srgbClr val="011F41"/>
              </a:solidFill>
              <a:latin typeface="Quicksand"/>
            </a:endParaRPr>
          </a:p>
          <a:p>
            <a:pPr algn="l">
              <a:lnSpc>
                <a:spcPts val="2568"/>
              </a:lnSpc>
            </a:pPr>
            <a:endParaRPr lang="nb-NO" sz="2399" noProof="0" dirty="0">
              <a:solidFill>
                <a:srgbClr val="011F41"/>
              </a:solidFill>
              <a:latin typeface="Quicksand"/>
            </a:endParaRPr>
          </a:p>
          <a:p>
            <a:pPr algn="l">
              <a:lnSpc>
                <a:spcPts val="2568"/>
              </a:lnSpc>
            </a:pPr>
            <a:endParaRPr lang="nb-NO" sz="2399" noProof="0" dirty="0">
              <a:solidFill>
                <a:srgbClr val="011F41"/>
              </a:solidFill>
              <a:latin typeface="Quicksand"/>
            </a:endParaRPr>
          </a:p>
          <a:p>
            <a:pPr algn="l">
              <a:lnSpc>
                <a:spcPts val="2568"/>
              </a:lnSpc>
            </a:pPr>
            <a:endParaRPr lang="nb-NO" sz="2399" noProof="0" dirty="0">
              <a:solidFill>
                <a:srgbClr val="011F41"/>
              </a:solidFill>
              <a:latin typeface="Quicksand"/>
            </a:endParaRPr>
          </a:p>
          <a:p>
            <a:pPr algn="l">
              <a:lnSpc>
                <a:spcPts val="2568"/>
              </a:lnSpc>
            </a:pPr>
            <a:endParaRPr lang="nb-NO" sz="2399" noProof="0" dirty="0">
              <a:solidFill>
                <a:srgbClr val="011F41"/>
              </a:solidFill>
              <a:latin typeface="Quicksand"/>
            </a:endParaRPr>
          </a:p>
          <a:p>
            <a:pPr algn="l">
              <a:lnSpc>
                <a:spcPts val="2568"/>
              </a:lnSpc>
            </a:pPr>
            <a:endParaRPr lang="nb-NO" sz="2399" noProof="0" dirty="0">
              <a:solidFill>
                <a:srgbClr val="011F41"/>
              </a:solidFill>
              <a:latin typeface="Quicksand"/>
            </a:endParaRPr>
          </a:p>
          <a:p>
            <a:pPr algn="l">
              <a:lnSpc>
                <a:spcPts val="2568"/>
              </a:lnSpc>
            </a:pPr>
            <a:endParaRPr lang="nb-NO" sz="2399" noProof="0" dirty="0">
              <a:solidFill>
                <a:srgbClr val="011F41"/>
              </a:solidFill>
              <a:latin typeface="Quicksand"/>
            </a:endParaRPr>
          </a:p>
          <a:p>
            <a:pPr algn="l">
              <a:lnSpc>
                <a:spcPts val="2568"/>
              </a:lnSpc>
            </a:pPr>
            <a:endParaRPr lang="nb-NO" sz="2399" noProof="0" dirty="0">
              <a:solidFill>
                <a:srgbClr val="011F41"/>
              </a:solidFill>
              <a:latin typeface="Quicksand"/>
            </a:endParaRPr>
          </a:p>
          <a:p>
            <a:pPr algn="l">
              <a:lnSpc>
                <a:spcPts val="2568"/>
              </a:lnSpc>
            </a:pPr>
            <a:endParaRPr lang="nb-NO" sz="2399" noProof="0" dirty="0">
              <a:solidFill>
                <a:srgbClr val="011F41"/>
              </a:solidFill>
              <a:latin typeface="Quicksand"/>
            </a:endParaRPr>
          </a:p>
          <a:p>
            <a:pPr algn="l">
              <a:lnSpc>
                <a:spcPts val="2568"/>
              </a:lnSpc>
            </a:pPr>
            <a:r>
              <a:rPr lang="nb-NO" sz="2000" dirty="0" err="1">
                <a:solidFill>
                  <a:srgbClr val="011F41"/>
                </a:solidFill>
                <a:latin typeface="Quicksand"/>
              </a:rPr>
              <a:t>Borad</a:t>
            </a:r>
            <a:r>
              <a:rPr lang="nb-NO" sz="2000" dirty="0">
                <a:solidFill>
                  <a:srgbClr val="011F41"/>
                </a:solidFill>
                <a:latin typeface="Quicksand"/>
              </a:rPr>
              <a:t> </a:t>
            </a:r>
            <a:r>
              <a:rPr lang="nb-NO" sz="2000" dirty="0" err="1">
                <a:solidFill>
                  <a:srgbClr val="011F41"/>
                </a:solidFill>
                <a:latin typeface="Quicksand"/>
              </a:rPr>
              <a:t>of</a:t>
            </a:r>
            <a:r>
              <a:rPr lang="nb-NO" sz="2000" dirty="0">
                <a:solidFill>
                  <a:srgbClr val="011F41"/>
                </a:solidFill>
                <a:latin typeface="Quicksand"/>
              </a:rPr>
              <a:t> Directors,</a:t>
            </a:r>
            <a:r>
              <a:rPr lang="nb-NO" sz="2000" noProof="0" dirty="0">
                <a:solidFill>
                  <a:srgbClr val="011F41"/>
                </a:solidFill>
                <a:latin typeface="Quicksand"/>
              </a:rPr>
              <a:t> TheVIT AS</a:t>
            </a:r>
          </a:p>
          <a:p>
            <a:pPr algn="l">
              <a:lnSpc>
                <a:spcPts val="2568"/>
              </a:lnSpc>
            </a:pPr>
            <a:endParaRPr lang="nb-NO" sz="2000" noProof="0" dirty="0">
              <a:solidFill>
                <a:srgbClr val="011F41"/>
              </a:solidFill>
              <a:latin typeface="Quicksand"/>
            </a:endParaRPr>
          </a:p>
          <a:p>
            <a:pPr algn="l">
              <a:lnSpc>
                <a:spcPts val="2568"/>
              </a:lnSpc>
            </a:pPr>
            <a:r>
              <a:rPr lang="nb-NO" sz="2000" noProof="0" dirty="0">
                <a:solidFill>
                  <a:srgbClr val="011F41"/>
                </a:solidFill>
                <a:latin typeface="Quicksand"/>
              </a:rPr>
              <a:t>June 2025</a:t>
            </a:r>
            <a:endParaRPr lang="nb-NO" sz="2000" noProof="0" dirty="0">
              <a:solidFill>
                <a:srgbClr val="011F41"/>
              </a:solidFill>
              <a:highlight>
                <a:srgbClr val="FFFF00"/>
              </a:highlight>
              <a:latin typeface="Quicksand"/>
            </a:endParaRPr>
          </a:p>
        </p:txBody>
      </p:sp>
      <p:sp>
        <p:nvSpPr>
          <p:cNvPr id="4" name="Freeform 4" descr="Et bilde som inneholder innendørs, Kontorbygning, computer, møbler  Automatisk generert beskrivelse">
            <a:extLst>
              <a:ext uri="{FF2B5EF4-FFF2-40B4-BE49-F238E27FC236}">
                <a16:creationId xmlns:a16="http://schemas.microsoft.com/office/drawing/2014/main" id="{4606DD9D-9C51-11D1-4501-E78BACCB7F29}"/>
              </a:ext>
            </a:extLst>
          </p:cNvPr>
          <p:cNvSpPr/>
          <p:nvPr/>
        </p:nvSpPr>
        <p:spPr>
          <a:xfrm>
            <a:off x="11853265" y="0"/>
            <a:ext cx="6434735" cy="10287000"/>
          </a:xfrm>
          <a:custGeom>
            <a:avLst/>
            <a:gdLst/>
            <a:ahLst/>
            <a:cxnLst/>
            <a:rect l="l" t="t" r="r" b="b"/>
            <a:pathLst>
              <a:path w="6434735" h="10287000">
                <a:moveTo>
                  <a:pt x="0" y="0"/>
                </a:moveTo>
                <a:lnTo>
                  <a:pt x="6434735" y="0"/>
                </a:lnTo>
                <a:lnTo>
                  <a:pt x="6434735" y="10287000"/>
                </a:lnTo>
                <a:lnTo>
                  <a:pt x="0" y="10287000"/>
                </a:lnTo>
                <a:lnTo>
                  <a:pt x="0" y="0"/>
                </a:lnTo>
                <a:close/>
              </a:path>
            </a:pathLst>
          </a:custGeom>
          <a:blipFill>
            <a:blip r:embed="rId3"/>
            <a:stretch>
              <a:fillRect l="-6515"/>
            </a:stretch>
          </a:blipFill>
        </p:spPr>
        <p:txBody>
          <a:bodyPr/>
          <a:lstStyle/>
          <a:p>
            <a:endParaRPr lang="nb-NO"/>
          </a:p>
        </p:txBody>
      </p:sp>
      <p:sp>
        <p:nvSpPr>
          <p:cNvPr id="5" name="AutoShape 5">
            <a:extLst>
              <a:ext uri="{FF2B5EF4-FFF2-40B4-BE49-F238E27FC236}">
                <a16:creationId xmlns:a16="http://schemas.microsoft.com/office/drawing/2014/main" id="{0EE0F37A-6811-EC23-3A5A-E75AE2282E77}"/>
              </a:ext>
            </a:extLst>
          </p:cNvPr>
          <p:cNvSpPr/>
          <p:nvPr/>
        </p:nvSpPr>
        <p:spPr>
          <a:xfrm>
            <a:off x="1028700" y="1989469"/>
            <a:ext cx="3947140" cy="0"/>
          </a:xfrm>
          <a:prstGeom prst="line">
            <a:avLst/>
          </a:prstGeom>
          <a:ln w="57150" cap="rnd">
            <a:solidFill>
              <a:srgbClr val="006572"/>
            </a:solidFill>
            <a:prstDash val="solid"/>
            <a:headEnd type="none" w="sm" len="sm"/>
            <a:tailEnd type="none" w="sm" len="sm"/>
          </a:ln>
        </p:spPr>
        <p:txBody>
          <a:bodyPr/>
          <a:lstStyle/>
          <a:p>
            <a:endParaRPr lang="nb-NO"/>
          </a:p>
        </p:txBody>
      </p:sp>
      <p:sp>
        <p:nvSpPr>
          <p:cNvPr id="6" name="TextBox 6">
            <a:extLst>
              <a:ext uri="{FF2B5EF4-FFF2-40B4-BE49-F238E27FC236}">
                <a16:creationId xmlns:a16="http://schemas.microsoft.com/office/drawing/2014/main" id="{08F1B994-72B7-5FC0-2010-7A05A6BDAD49}"/>
              </a:ext>
            </a:extLst>
          </p:cNvPr>
          <p:cNvSpPr txBox="1"/>
          <p:nvPr/>
        </p:nvSpPr>
        <p:spPr>
          <a:xfrm>
            <a:off x="1028700" y="1095375"/>
            <a:ext cx="15590520" cy="663702"/>
          </a:xfrm>
          <a:prstGeom prst="rect">
            <a:avLst/>
          </a:prstGeom>
        </p:spPr>
        <p:txBody>
          <a:bodyPr lIns="0" tIns="0" rIns="0" bIns="0" rtlCol="0" anchor="t">
            <a:spAutoFit/>
          </a:bodyPr>
          <a:lstStyle/>
          <a:p>
            <a:pPr algn="l">
              <a:lnSpc>
                <a:spcPts val="5184"/>
              </a:lnSpc>
            </a:pPr>
            <a:r>
              <a:rPr lang="en-US" sz="4800" spc="-29" dirty="0">
                <a:solidFill>
                  <a:srgbClr val="D5A747"/>
                </a:solidFill>
                <a:latin typeface="Quicksand Medium"/>
              </a:rPr>
              <a:t>Questions regarding the statement?</a:t>
            </a:r>
          </a:p>
        </p:txBody>
      </p:sp>
      <p:sp>
        <p:nvSpPr>
          <p:cNvPr id="7" name="Freeform 3">
            <a:extLst>
              <a:ext uri="{FF2B5EF4-FFF2-40B4-BE49-F238E27FC236}">
                <a16:creationId xmlns:a16="http://schemas.microsoft.com/office/drawing/2014/main" id="{BE5EBA59-A787-61BD-466C-18D6C22AAC11}"/>
              </a:ext>
            </a:extLst>
          </p:cNvPr>
          <p:cNvSpPr/>
          <p:nvPr/>
        </p:nvSpPr>
        <p:spPr>
          <a:xfrm>
            <a:off x="15369582" y="8434580"/>
            <a:ext cx="2459194" cy="1439746"/>
          </a:xfrm>
          <a:custGeom>
            <a:avLst/>
            <a:gdLst/>
            <a:ahLst/>
            <a:cxnLst/>
            <a:rect l="l" t="t" r="r" b="b"/>
            <a:pathLst>
              <a:path w="2459194" h="1439746">
                <a:moveTo>
                  <a:pt x="0" y="0"/>
                </a:moveTo>
                <a:lnTo>
                  <a:pt x="2459194" y="0"/>
                </a:lnTo>
                <a:lnTo>
                  <a:pt x="2459194" y="1439747"/>
                </a:lnTo>
                <a:lnTo>
                  <a:pt x="0" y="1439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spTree>
    <p:extLst>
      <p:ext uri="{BB962C8B-B14F-4D97-AF65-F5344CB8AC3E}">
        <p14:creationId xmlns:p14="http://schemas.microsoft.com/office/powerpoint/2010/main" val="329078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94358" y="3086100"/>
            <a:ext cx="4499284" cy="4114800"/>
          </a:xfrm>
          <a:custGeom>
            <a:avLst/>
            <a:gdLst/>
            <a:ahLst/>
            <a:cxnLst/>
            <a:rect l="l" t="t" r="r" b="b"/>
            <a:pathLst>
              <a:path w="4499284" h="4114800">
                <a:moveTo>
                  <a:pt x="0" y="0"/>
                </a:moveTo>
                <a:lnTo>
                  <a:pt x="4499284" y="0"/>
                </a:lnTo>
                <a:lnTo>
                  <a:pt x="449928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3" name="TextBox 3"/>
          <p:cNvSpPr txBox="1"/>
          <p:nvPr/>
        </p:nvSpPr>
        <p:spPr>
          <a:xfrm>
            <a:off x="8019578" y="8839200"/>
            <a:ext cx="2248844" cy="419100"/>
          </a:xfrm>
          <a:prstGeom prst="rect">
            <a:avLst/>
          </a:prstGeom>
        </p:spPr>
        <p:txBody>
          <a:bodyPr lIns="0" tIns="0" rIns="0" bIns="0" rtlCol="0" anchor="t">
            <a:spAutoFit/>
          </a:bodyPr>
          <a:lstStyle/>
          <a:p>
            <a:pPr algn="l">
              <a:lnSpc>
                <a:spcPts val="3240"/>
              </a:lnSpc>
            </a:pPr>
            <a:r>
              <a:rPr lang="en-US" sz="2700" spc="25">
                <a:solidFill>
                  <a:srgbClr val="1B233F"/>
                </a:solidFill>
                <a:latin typeface="Quicksand"/>
              </a:rPr>
              <a:t>www.thevit.no</a:t>
            </a:r>
          </a:p>
        </p:txBody>
      </p:sp>
    </p:spTree>
  </p:cSld>
  <p:clrMapOvr>
    <a:masterClrMapping/>
  </p:clrMapOvr>
</p:sld>
</file>

<file path=ppt/theme/theme1.xml><?xml version="1.0" encoding="utf-8"?>
<a:theme xmlns:a="http://schemas.openxmlformats.org/drawingml/2006/main" name="Office Theme">
  <a:themeElements>
    <a:clrScheme name="Egendefinert 1">
      <a:dk1>
        <a:srgbClr val="1B223D"/>
      </a:dk1>
      <a:lt1>
        <a:sysClr val="window" lastClr="FFFFFF"/>
      </a:lt1>
      <a:dk2>
        <a:srgbClr val="0E2841"/>
      </a:dk2>
      <a:lt2>
        <a:srgbClr val="E8E8E8"/>
      </a:lt2>
      <a:accent1>
        <a:srgbClr val="006EB7"/>
      </a:accent1>
      <a:accent2>
        <a:srgbClr val="00A0D2"/>
      </a:accent2>
      <a:accent3>
        <a:srgbClr val="D5A747"/>
      </a:accent3>
      <a:accent4>
        <a:srgbClr val="BE1761"/>
      </a:accent4>
      <a:accent5>
        <a:srgbClr val="A50E2D"/>
      </a:accent5>
      <a:accent6>
        <a:srgbClr val="006572"/>
      </a:accent6>
      <a:hlink>
        <a:srgbClr val="D5A747"/>
      </a:hlink>
      <a:folHlink>
        <a:srgbClr val="2734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14C618C78403F4CA9C8A748378A0F47" ma:contentTypeVersion="18" ma:contentTypeDescription="Opprett et nytt dokument." ma:contentTypeScope="" ma:versionID="2abee21f0b976ea5bf6cf162fe3c09a8">
  <xsd:schema xmlns:xsd="http://www.w3.org/2001/XMLSchema" xmlns:xs="http://www.w3.org/2001/XMLSchema" xmlns:p="http://schemas.microsoft.com/office/2006/metadata/properties" xmlns:ns2="0b854a71-96a6-4e43-b86f-7e1dcb33b118" xmlns:ns3="5012274f-a699-4284-a311-16929b5d071d" targetNamespace="http://schemas.microsoft.com/office/2006/metadata/properties" ma:root="true" ma:fieldsID="145ff0ece620a9b1287a8893ccadd4e1" ns2:_="" ns3:_="">
    <xsd:import namespace="0b854a71-96a6-4e43-b86f-7e1dcb33b118"/>
    <xsd:import namespace="5012274f-a699-4284-a311-16929b5d071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54a71-96a6-4e43-b86f-7e1dcb33b118"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6b2efe64-4f8a-4585-9be9-b9db364c2c08}" ma:internalName="TaxCatchAll" ma:showField="CatchAllData" ma:web="0b854a71-96a6-4e43-b86f-7e1dcb33b1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12274f-a699-4284-a311-16929b5d071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fb71533c-26ca-457d-9566-d0efccdade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854a71-96a6-4e43-b86f-7e1dcb33b118" xsi:nil="true"/>
    <lcf76f155ced4ddcb4097134ff3c332f xmlns="5012274f-a699-4284-a311-16929b5d071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9E72E-5489-40C6-98BC-A398DEBDB996}">
  <ds:schemaRefs>
    <ds:schemaRef ds:uri="0b854a71-96a6-4e43-b86f-7e1dcb33b118"/>
    <ds:schemaRef ds:uri="5012274f-a699-4284-a311-16929b5d07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CAE058C-9D2E-4C53-97D2-296B54F0F237}">
  <ds:schemaRefs>
    <ds:schemaRef ds:uri="http://schemas.openxmlformats.org/package/2006/metadata/core-properties"/>
    <ds:schemaRef ds:uri="0b854a71-96a6-4e43-b86f-7e1dcb33b118"/>
    <ds:schemaRef ds:uri="http://schemas.microsoft.com/office/2006/documentManagement/types"/>
    <ds:schemaRef ds:uri="http://schemas.microsoft.com/office/infopath/2007/PartnerControls"/>
    <ds:schemaRef ds:uri="http://purl.org/dc/dcmitype/"/>
    <ds:schemaRef ds:uri="http://www.w3.org/XML/1998/namespace"/>
    <ds:schemaRef ds:uri="http://purl.org/dc/elements/1.1/"/>
    <ds:schemaRef ds:uri="5012274f-a699-4284-a311-16929b5d071d"/>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26D071C-FD4A-4E34-9506-4C28D684D9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1094</Words>
  <Application>Microsoft Office PowerPoint</Application>
  <PresentationFormat>Egendefinert</PresentationFormat>
  <Paragraphs>73</Paragraphs>
  <Slides>8</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8</vt:i4>
      </vt:variant>
    </vt:vector>
  </HeadingPairs>
  <TitlesOfParts>
    <vt:vector size="14" baseType="lpstr">
      <vt:lpstr>Quicksand Medium</vt:lpstr>
      <vt:lpstr>Quicksand</vt:lpstr>
      <vt:lpstr>Quicksand Semi-Bold</vt:lpstr>
      <vt:lpstr>Calibri</vt:lpstr>
      <vt:lpstr>Arial</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Åpenhetsloven TheVIT</dc:title>
  <dc:creator>Hanna Sande Jacobsen</dc:creator>
  <cp:lastModifiedBy>Frank Olsen</cp:lastModifiedBy>
  <cp:revision>3</cp:revision>
  <dcterms:created xsi:type="dcterms:W3CDTF">2006-08-16T00:00:00Z</dcterms:created>
  <dcterms:modified xsi:type="dcterms:W3CDTF">2025-08-22T13:04:02Z</dcterms:modified>
  <dc:identifier>DAGJaJy0A5I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0x010100414C618C78403F4CA9C8A748378A0F47</vt:lpwstr>
  </property>
  <property fmtid="{D5CDD505-2E9C-101B-9397-08002B2CF9AE}" pid="3" name="MediaServiceImageTags">
    <vt:lpwstr/>
  </property>
</Properties>
</file>